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0" r:id="rId11"/>
    <p:sldId id="281" r:id="rId12"/>
    <p:sldId id="283" r:id="rId13"/>
    <p:sldId id="284" r:id="rId14"/>
    <p:sldId id="285" r:id="rId15"/>
    <p:sldId id="288" r:id="rId16"/>
    <p:sldId id="287" r:id="rId17"/>
    <p:sldId id="275" r:id="rId18"/>
    <p:sldId id="277" r:id="rId19"/>
    <p:sldId id="289" r:id="rId20"/>
    <p:sldId id="279" r:id="rId21"/>
    <p:sldId id="266" r:id="rId22"/>
    <p:sldId id="278" r:id="rId23"/>
    <p:sldId id="269" r:id="rId24"/>
    <p:sldId id="296" r:id="rId25"/>
    <p:sldId id="291" r:id="rId26"/>
    <p:sldId id="295" r:id="rId27"/>
    <p:sldId id="292" r:id="rId28"/>
    <p:sldId id="293" r:id="rId29"/>
    <p:sldId id="294" r:id="rId30"/>
    <p:sldId id="265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7C12837-7429-42B2-84F2-2A93B74112CC}">
          <p14:sldIdLst>
            <p14:sldId id="256"/>
          </p14:sldIdLst>
        </p14:section>
        <p14:section name="Защита коммутаторов" id="{C2E4FFA7-05EE-419B-95AC-4FF71BEBFB76}">
          <p14:sldIdLst>
            <p14:sldId id="257"/>
          </p14:sldIdLst>
        </p14:section>
        <p14:section name="Port Security" id="{84ACD448-5B65-4DEC-AC77-398BCB9BAD31}">
          <p14:sldIdLst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Защита от Rogue DHCP Server" id="{E7851BFD-EA66-4ED3-BCC9-2F2008B268C9}">
          <p14:sldIdLst>
            <p14:sldId id="280"/>
            <p14:sldId id="281"/>
          </p14:sldIdLst>
        </p14:section>
        <p14:section name="Защита от DHCP starvation" id="{B6F797BA-89F2-4057-A162-D5D18252424B}">
          <p14:sldIdLst>
            <p14:sldId id="283"/>
            <p14:sldId id="284"/>
            <p14:sldId id="285"/>
          </p14:sldIdLst>
        </p14:section>
        <p14:section name="Защита от CAM-table overflow" id="{9EEB4000-C0CD-446D-8F0A-3665D3D40B3B}">
          <p14:sldIdLst>
            <p14:sldId id="288"/>
            <p14:sldId id="287"/>
          </p14:sldIdLst>
        </p14:section>
        <p14:section name="Защита от VLAN hopping" id="{0C2794E5-8AB6-4DC5-B369-F7FE5F8A0387}">
          <p14:sldIdLst>
            <p14:sldId id="275"/>
            <p14:sldId id="277"/>
          </p14:sldIdLst>
        </p14:section>
        <p14:section name="Защита от MAC-spoofing" id="{CA4C446C-359D-4711-AB90-AB9C258C9EA2}">
          <p14:sldIdLst>
            <p14:sldId id="289"/>
          </p14:sldIdLst>
        </p14:section>
        <p14:section name="Защита сегментов сети" id="{CB14B52D-4AE3-4385-A56B-BCF4BE485905}">
          <p14:sldIdLst>
            <p14:sldId id="279"/>
          </p14:sldIdLst>
        </p14:section>
        <p14:section name="ACL" id="{9225F2EE-8998-4A7E-BF18-107F2C595FD7}">
          <p14:sldIdLst>
            <p14:sldId id="266"/>
            <p14:sldId id="278"/>
            <p14:sldId id="269"/>
          </p14:sldIdLst>
        </p14:section>
        <p14:section name="Базовые списки контроля доступа" id="{60F388A3-3744-4317-89C2-1EE016970E30}">
          <p14:sldIdLst>
            <p14:sldId id="296"/>
          </p14:sldIdLst>
        </p14:section>
        <p14:section name="Расширенные списки контроля доступа" id="{17AC6D33-3D93-4CEC-B9CA-3EC7215AB9EE}">
          <p14:sldIdLst>
            <p14:sldId id="291"/>
            <p14:sldId id="295"/>
          </p14:sldIdLst>
        </p14:section>
        <p14:section name="Пример настройки ACL" id="{E4D77C5D-7D98-4E63-9468-096278AED8E8}">
          <p14:sldIdLst>
            <p14:sldId id="292"/>
            <p14:sldId id="293"/>
            <p14:sldId id="294"/>
          </p14:sldIdLst>
        </p14:section>
        <p14:section name="Раздел по умолчанию" id="{E6D527E8-94D1-4132-A7D9-B57FAC1D99C0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71114" autoAdjust="0"/>
  </p:normalViewPr>
  <p:slideViewPr>
    <p:cSldViewPr snapToGrid="0" showGuides="1">
      <p:cViewPr>
        <p:scale>
          <a:sx n="50" d="100"/>
          <a:sy n="50" d="100"/>
        </p:scale>
        <p:origin x="-1685" y="-254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29.04.2022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8574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 данной атаки – подмена DHCP-сервера. При одновременном нахождении в сети двух DHCP-серверов, один из которых «вражеский», некоторая часть клиентов сконфигурирует у себя неправильные адреса и прочие сетевые реквизиты.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Вследствие подмены шлюза по умолчанию неавторизованный DHCP-сервер получит возможность прослушивать весь трафик клиентов, перенаправляя в дальнейшем пакеты по назначению. Таким образом мы имеем простейшую реализацию атаки типа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MitM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может быть осуществлена в большинстве современных сетей.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отметить, что чаще всего атака с подменой DHCP-сервера не является атакой, как таковой. Распространены случаи, когда по незнанию в сеть подключается SOHO роутер с настроенным DHCP-сервером, причем подключается он LAN-портом. После этого у клиентов, успевших получить у него IP-адреса, наблюдаются как минимум существенные потери скорости, а чаще всего полная невозможность использования локальных и глобальных ресурсов.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146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Простейший способ защиты от атак подобного рода – включение на всех коммутаторах функции </a:t>
            </a:r>
            <a:r>
              <a:rPr lang="ru-RU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DHCP </a:t>
            </a:r>
            <a:r>
              <a:rPr lang="ru-RU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snooping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Далее необходимо определить два типа портов:</a:t>
            </a:r>
            <a:endParaRPr lang="ru-RU" dirty="0" smtClean="0">
              <a:effectLst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Доверенные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порты коммутатора, к которым подключается DHCP-сервер, либо другой коммутатор.</a:t>
            </a:r>
            <a:endParaRPr lang="ru-RU" dirty="0" smtClean="0">
              <a:effectLst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Недоверенные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порты для клиентских подключений, за которыми DHCP-сервер находиться не может, зато вполне может находиться атакующее устройство. </a:t>
            </a:r>
            <a:endParaRPr lang="ru-RU" dirty="0" smtClean="0">
              <a:effectLst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DHCP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snooping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необходим для того, чтобы указать коммутатору, что следует обращать внимание на пакеты DHCP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acknowledgment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проходящие сквозь него, и не допускать прохождения данных пакетов с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недоверенных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портов. Также широковещательные запросы от клиента (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теперь будут перенаправляться только на доверенные порты. 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конфигурирования функции</a:t>
            </a:r>
            <a:r>
              <a:rPr lang="ru-RU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DHCP </a:t>
            </a:r>
            <a:r>
              <a:rPr lang="ru-RU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snooping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необходимо: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Включить ее на коммутаторе: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SW(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)#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dhcp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snooping</a:t>
            </a:r>
            <a:endParaRPr lang="ru-RU" dirty="0" smtClean="0">
              <a:effectLst/>
            </a:endParaRPr>
          </a:p>
          <a:p>
            <a:endParaRPr lang="ru-RU" dirty="0" smtClean="0">
              <a:effectLst/>
            </a:endParaRPr>
          </a:p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Указать для каких VLAN требуется отслеживать пакеты:</a:t>
            </a:r>
          </a:p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SW(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)#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dhcp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snooping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Указать доверенные порты на коммутаторе (все остальные по умолчанию становятся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недоверенными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SW(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config-if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)#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dhcp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snooping</a:t>
            </a:r>
            <a:r>
              <a:rPr lang="ru-RU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trust</a:t>
            </a:r>
            <a:endParaRPr lang="ru-RU" sz="12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 smtClean="0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0794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одна атака, осуществляемая при помощи протокола DHCP. DHCP-пул, из которого клиенты получают IP-адреса, ограничен. Например, это может быть 253 адреса (при маске 255.255.255.0). Для нормальной работы сети этого должно хватить всем клиентам, но атака DHCP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starvation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стремится изменить данную ситуацию. Как происходит действие: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Атакующее устройство запрашивает себе IP-адрес у DHCP-сервера и получает его;</a:t>
            </a:r>
          </a:p>
          <a:p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MAC-адрес атакующего устройства изменяется и оно запрашивает следующий, уже другой IP-адрес, маскируясь под нового клиента;</a:t>
            </a:r>
          </a:p>
          <a:p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Такие действия повторяются до тех пор, пока весь пул IP-адресов на сервере не будет исчерпан.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837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возможны два последствия, в зависимости от того, что является целью атаки: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Отказ в обслуживании. IP-адреса исчерпаны, и новые хосты не могут получить их. Таким образом, их взаимодействие с сетью на этом закончится.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Подмена DHCP-сервера. DHCP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starvation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отлично комбинируется с предыдущей атакой. Так как на основном DHCP-сервере свободных адресов не осталось, он выбывает из игры, и 100% клиентов достается вражескому атакующему DHCP-серверу.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5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Самый простой способ защиты – ограничение числа MAC-адресов на порту коммутатора. Реализуется это с помощью функции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port-security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 smtClean="0">
              <a:effectLst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атакующее устройство просто не сможет исчерпать лимит IP-адресов DHCP-пула, так как коммутатор не позволит ему безнаказанно изменять свой MAC-адрес.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 smtClean="0">
              <a:effectLst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здесь может помочь все тот же DHCP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snooping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именно команда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SW(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config-if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dhcp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snooping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команда ограничивает количество DHCP пакетов в секунду на порт (рекомендуется не более 100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а при превышении данного ограничения переводит порт в состояние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err-disable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есть временно выключает его. Обычный клиент не превысит данный лимит, а вот атакующее устройство, генерирующее сотни MAC-адресов в секунду, будет обнаружено.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8352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Напомню,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что данная атака заключается в следующем: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генерируется большое количество адресов и коммутатор записывает их в свою таблицу, а реальные адреса реальных устройств постепенно выходят из нее. В таком случае коммутатор начнет, рассылать кадры, адресованные конкретному получателю на все порты, находящиеся в том же VLAN, следовательно у атакующего устройства появится возможность перехватить и прочитать их.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Следует заметить, что все коммутаторы, подключенные к атакованному также подхватят фальшивые MAC-адреса и начнут вести широковещательную рассылку всех кадров.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35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защиты от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CAM-table overflow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1)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Port-security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всех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-портах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лимитированием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максимального количество MAC-адресов.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Шифрование трафика – в таком случае хоть все кадры и будут рассылаться широковещательно, а производительность сети сильно ухудшится, информация, попавшая в чужие руки, не будет прочитана.</a:t>
            </a:r>
          </a:p>
          <a:p>
            <a:endParaRPr lang="ru-RU" i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33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Напомню о двух атак</a:t>
            </a:r>
            <a:r>
              <a:rPr lang="ru-RU" baseline="0" dirty="0" smtClean="0"/>
              <a:t> типа </a:t>
            </a:r>
            <a:r>
              <a:rPr lang="en-US" baseline="0" dirty="0" err="1" smtClean="0"/>
              <a:t>Vlan</a:t>
            </a:r>
            <a:r>
              <a:rPr lang="en-US" baseline="0" dirty="0" smtClean="0"/>
              <a:t> Hopping</a:t>
            </a:r>
            <a:r>
              <a:rPr lang="ru-RU" baseline="0" dirty="0" smtClean="0"/>
              <a:t>, которые мы ранее рассматривали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Подмена коммутатора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злоумышленник может генерировать сообщения динамического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транкового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протокола (DTP) со своего компьютера, между его компьютером и коммутатором может быть сформирована магистральная линия. Как только магистральный канал сформирован, злоумышленник может получить трафик из всех VLAN. Злоумышленник теперь может прослушивать трафик из всех VLAN.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Двойная маркировка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Данный вид атаки основан на использовании принципов работы аппаратного обеспечения на большинстве коммутаторов. Большинство коммутаторов выполняют лишь один уровень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деинкапсуляции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802.1Q, что позволяет злоумышленнику вставлять в кадр скрытую метку 802.1Q. Метка позволяет пересылать кадр в сеть VLAN, которая не указана первоначальной меткой 802.1Q. Важное свойство атаки с двойной инкапсуляцией заключается в том, что она действует, даже если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транковые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порты отключены, поскольку обычно узел отправляет кадр в сегменте, который не является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транковым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каналом.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532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MAC-Spoofing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Суть данной атаки заключается в подмене MAC-адреса на сетевой карте компьютера, что позволяет ему перехватывать пакеты, адресованные другому устройству, находящемуся в том же широковещательном домене.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таблице MAC-адресов коммутатора запись с атакованным MAC-адресом будет соотнесена с интерфейсом, на котором в последний раз был идентифицирован кадр с данным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MAC. Таким образом, до поступления кадра с атакуемого устройства, все данные коммутатор, на основании своей CAM-таблицы, будет пересылать на атакующий компьютер.</a:t>
            </a: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 защиты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Официально рекомендуемый метод – включение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port-security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интерфейсе коммутатора: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67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Благодаря этой технологии обеспечивается фильтрация на сетевом и транспортном уровне модели </a:t>
            </a:r>
            <a:r>
              <a:rPr lang="en-US" baseline="0" dirty="0" smtClean="0"/>
              <a:t>OSI, </a:t>
            </a:r>
            <a:r>
              <a:rPr lang="ru-RU" baseline="0" dirty="0" smtClean="0"/>
              <a:t>позволяя определить, могут ли компьютеры взаимодействовать друг с другом. Технология работает на основе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ru-RU" baseline="0" dirty="0" smtClean="0"/>
              <a:t>адресов и номеров портов.</a:t>
            </a:r>
            <a:br>
              <a:rPr lang="ru-RU" baseline="0" dirty="0" smtClean="0"/>
            </a:br>
            <a:r>
              <a:rPr lang="ru-RU" sz="1200" dirty="0" smtClean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Обычно ACL разрешает или запрещает IP-пакеты, но помимо всего прочего он может заглядывать внутрь IP-пакета, просматривать тип пакета, TCP и UDP порты. Также ACL существует для различных сетевых протоколов (IP, IPX, </a:t>
            </a:r>
            <a:r>
              <a:rPr lang="ru-RU" sz="1200" dirty="0" err="1" smtClean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AppleTalk</a:t>
            </a:r>
            <a:r>
              <a:rPr lang="ru-RU" sz="1200" dirty="0" smtClean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и так далее). </a:t>
            </a:r>
            <a:endParaRPr lang="ru-RU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954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191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ACL разделяются на два типа: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Расширенные ACL нужно размещать как можно ближе к источнику, стандартные же как можно ближе к получателю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61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 роутере </a:t>
            </a:r>
            <a:r>
              <a:rPr lang="en-US" dirty="0" smtClean="0"/>
              <a:t>C-R-4-2</a:t>
            </a:r>
            <a:r>
              <a:rPr lang="ru-RU" dirty="0" smtClean="0"/>
              <a:t>:</a:t>
            </a:r>
            <a:r>
              <a:rPr lang="ru-RU" baseline="0" dirty="0" smtClean="0"/>
              <a:t> </a:t>
            </a:r>
            <a:br>
              <a:rPr lang="ru-RU" baseline="0" dirty="0" smtClean="0"/>
            </a:br>
            <a:r>
              <a:rPr lang="ru-RU" baseline="0" dirty="0" smtClean="0"/>
              <a:t>Создаём </a:t>
            </a:r>
            <a:r>
              <a:rPr lang="en-US" baseline="0" dirty="0" smtClean="0"/>
              <a:t>ACL </a:t>
            </a:r>
            <a:r>
              <a:rPr lang="ru-RU" baseline="0" dirty="0" smtClean="0"/>
              <a:t>с номером 1 и запрещаем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-</a:t>
            </a:r>
            <a:r>
              <a:rPr lang="ru-RU" baseline="0" dirty="0" smtClean="0"/>
              <a:t>адрес 30.30.11.1</a:t>
            </a:r>
            <a:br>
              <a:rPr lang="ru-RU" baseline="0" dirty="0" smtClean="0"/>
            </a:br>
            <a:r>
              <a:rPr lang="ru-RU" baseline="0" dirty="0" smtClean="0"/>
              <a:t>Всё остальное разрешаем</a:t>
            </a:r>
          </a:p>
          <a:p>
            <a:r>
              <a:rPr lang="ru-RU" baseline="0" dirty="0" smtClean="0"/>
              <a:t>Заходим на интерфейс </a:t>
            </a:r>
            <a:r>
              <a:rPr lang="en-US" baseline="0" dirty="0" smtClean="0"/>
              <a:t>e0/1</a:t>
            </a:r>
            <a:r>
              <a:rPr lang="ru-RU" baseline="0" dirty="0" smtClean="0"/>
              <a:t> и применяем </a:t>
            </a:r>
            <a:r>
              <a:rPr lang="en-US" baseline="0" dirty="0" smtClean="0"/>
              <a:t>ACL </a:t>
            </a:r>
            <a:r>
              <a:rPr lang="ru-RU" baseline="0" dirty="0" smtClean="0"/>
              <a:t>с номером 1</a:t>
            </a:r>
          </a:p>
          <a:p>
            <a:r>
              <a:rPr lang="ru-RU" baseline="0" dirty="0" smtClean="0"/>
              <a:t>Сохраняем настройки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43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129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Port security. </a:t>
            </a:r>
            <a:r>
              <a:rPr lang="ru-RU" baseline="0" dirty="0" smtClean="0"/>
              <a:t>Эта технология на основе мак адресов устройств регулирует, какие подключенные компьютеры могут передавать данные через конкретный сетевой интерфейс коммутатора.</a:t>
            </a:r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После этого порт не передает пакеты, если MAC-адрес отправителя не указан как разрешенный. Кроме того, можно указывать не конкретные MAC-адреса, разрешенные на порту коммутатора, а ограничить количество MAC-адресов, которым разрешено передавать трафик через порт.</a:t>
            </a:r>
            <a:endParaRPr lang="ru-RU" sz="1200" dirty="0" smtClean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39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Технология работает на основе таблицы мак адресов</a:t>
            </a:r>
            <a:r>
              <a:rPr lang="ru-RU" baseline="0" dirty="0" smtClean="0"/>
              <a:t> коммутатора. Напомню, что в данную таблицу записываются мак адреса компьютеров, обменивающихся информацией в сети. Коммутатор сопоставляет эти мак адреса со своими физическими интерфейсами, благодаря чему происходит процесс коммутации.</a:t>
            </a:r>
          </a:p>
          <a:p>
            <a:r>
              <a:rPr lang="ru-RU" baseline="0" dirty="0" smtClean="0"/>
              <a:t>Получается, что мы можем назначить список разрешенных мак адресов для конкретного интерфейса. В таком случае указанные мак адреса коммутатор допустит до процесса коммутации, а любые другие – нет. В примере вы видите такой мак адрес внизу списка – он указан как статический для интерфейса. Остальные мак адреса динамические – а значит, могут подключиться к любому интерфейсу коммутатора.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557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Коммутатор поддерживает такие типы безопасных MAC-адресов: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Коммутатор поддерживает такие типы безопасных MAC-адресов:</a:t>
            </a: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Статические MAC-адреса: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задаются статически командой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switchport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port-security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mac-address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mac-address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режиме настройки интерфейса,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хранятся в таблице адресов,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добавляются в текущую конфигурацию коммутатора;</a:t>
            </a: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Динамические MAC-адреса: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динамически выучиваются,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хранятся только в таблице адресов,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удаляются при перезагрузке коммутатора;</a:t>
            </a:r>
          </a:p>
          <a:p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Sticky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MAC-адреса: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 быть статически настроены или динамически выучены,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хранятся в таблице адресов,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добавляются в текущую конфигурацию коммутатора. Если эти адреса сохранены в конфигурационном файле, после перезагрузки коммутатора, их не надо заново перенастраивать.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10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Нарушением безопасности для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считаются ситуации: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максимальное количество безопасных MAC-адресов было добавлено в таблицу адресов и хост, чей MAC-адрес не записан в таблице адресов пытается получить доступ через интерфейс,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адрес, выученный или настроенный как безопасный на одном интерфейсе, появился на другом безопасном интерфейсе в том же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VLAN'е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интерфейсе могут быть настроены такие режимы реагирования на нарушения безопасности: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Protect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0" dirty="0" smtClean="0"/>
              <a:t>В случае нарушения, кадры </a:t>
            </a:r>
            <a:r>
              <a:rPr lang="ru-RU" b="0" dirty="0" err="1" smtClean="0"/>
              <a:t>Ethernet</a:t>
            </a:r>
            <a:r>
              <a:rPr lang="ru-RU" b="0" dirty="0" smtClean="0"/>
              <a:t> с неавторизованным MAC-адресом источника отбрасываются. В этом режиме нарушения коммутатор не предоставляет уведомления о событии.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Restrict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0" dirty="0" smtClean="0"/>
              <a:t>В случае нарушения кадры </a:t>
            </a:r>
            <a:r>
              <a:rPr lang="ru-RU" b="0" dirty="0" err="1" smtClean="0"/>
              <a:t>Ethernet</a:t>
            </a:r>
            <a:r>
              <a:rPr lang="ru-RU" b="0" dirty="0" smtClean="0"/>
              <a:t> с неразрешенными MAC-адресами источников отбрасываются. Коммутатор обеспечивает уведомление о нарушениях безопасности и ведет подсчет количества нарушений.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Shutdown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0" dirty="0" smtClean="0"/>
              <a:t>Когда происходит нарушение, порт отключается и автоматически регистрируется в журнале. Для возобновления работы порт необходимо перезагрузить вручную.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347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как после команды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switchport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port-security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сразу включается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настройками по умолчанию, то ее стоит давать вначале только если настройки по умолчанию подходят.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по умолчанию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коммутаторах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такие настройки по умолчанию для функции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выключен.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Запоминание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sticky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-адресов — выключено.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Максимальное количество безопасных MAC-адресов на порту — 1.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Режим реагирования на нарушения 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shutdown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Время хранения адресов: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отключено. Значение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0,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статических адресов — отключено,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 времени — абсолютное.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При самостоятельной настройк</a:t>
            </a:r>
            <a:r>
              <a:rPr lang="ru-RU" baseline="0" dirty="0" smtClean="0"/>
              <a:t>е видим поля:</a:t>
            </a:r>
            <a:br>
              <a:rPr lang="ru-RU" baseline="0" dirty="0" smtClean="0"/>
            </a:br>
            <a:r>
              <a:rPr lang="en-US" dirty="0" smtClean="0"/>
              <a:t>aging </a:t>
            </a:r>
            <a:r>
              <a:rPr lang="ru-RU" dirty="0" smtClean="0"/>
              <a:t>–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задается временной интервал, после которого динамический МАС-адрес может быть переписан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mac-address  </a:t>
            </a:r>
            <a:r>
              <a:rPr lang="ru-RU" dirty="0" smtClean="0"/>
              <a:t>- указываем</a:t>
            </a:r>
            <a:r>
              <a:rPr lang="ru-RU" baseline="0" dirty="0" smtClean="0"/>
              <a:t> безопасный </a:t>
            </a:r>
            <a:r>
              <a:rPr lang="en-US" baseline="0" dirty="0" smtClean="0"/>
              <a:t>MAC-</a:t>
            </a:r>
            <a:r>
              <a:rPr lang="ru-RU" baseline="0" dirty="0" smtClean="0"/>
              <a:t>адрес</a:t>
            </a:r>
            <a:endParaRPr lang="en-US" dirty="0" smtClean="0"/>
          </a:p>
          <a:p>
            <a:r>
              <a:rPr lang="en-US" dirty="0" smtClean="0"/>
              <a:t>maximum </a:t>
            </a:r>
            <a:r>
              <a:rPr lang="ru-RU" dirty="0" smtClean="0"/>
              <a:t>–</a:t>
            </a:r>
            <a:r>
              <a:rPr lang="ru-RU" baseline="0" dirty="0" smtClean="0"/>
              <a:t> указываем максимальное количество </a:t>
            </a:r>
            <a:r>
              <a:rPr lang="en-US" baseline="0" dirty="0" smtClean="0"/>
              <a:t>MAC-</a:t>
            </a:r>
            <a:r>
              <a:rPr lang="ru-RU" baseline="0" dirty="0" smtClean="0"/>
              <a:t>адресов, которые смогут подключиться</a:t>
            </a:r>
            <a:endParaRPr lang="en-US" dirty="0" smtClean="0"/>
          </a:p>
          <a:p>
            <a:r>
              <a:rPr lang="en-US" dirty="0" smtClean="0"/>
              <a:t>violation</a:t>
            </a:r>
            <a:r>
              <a:rPr lang="ru-RU" baseline="0" dirty="0" smtClean="0"/>
              <a:t> – режим реагирования на нарушение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ru-RU" baseline="0" dirty="0" smtClean="0"/>
              <a:t>Рассмотрим их подробнее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915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Aging</a:t>
            </a:r>
            <a:r>
              <a:rPr lang="ru-RU" dirty="0" smtClean="0"/>
              <a:t>.</a:t>
            </a:r>
            <a:r>
              <a:rPr lang="ru-RU" baseline="0" dirty="0" smtClean="0"/>
              <a:t> Имеет три параметра:</a:t>
            </a:r>
          </a:p>
          <a:p>
            <a:r>
              <a:rPr lang="en-US" baseline="0" dirty="0" smtClean="0"/>
              <a:t>Static</a:t>
            </a:r>
            <a:r>
              <a:rPr lang="ru-RU" baseline="0" dirty="0" smtClean="0"/>
              <a:t> – включить </a:t>
            </a:r>
            <a:r>
              <a:rPr lang="en-US" baseline="0" dirty="0" smtClean="0"/>
              <a:t>aging </a:t>
            </a:r>
            <a:r>
              <a:rPr lang="ru-RU" baseline="0" dirty="0" smtClean="0"/>
              <a:t>для настроенных безопасных адресов</a:t>
            </a:r>
            <a:endParaRPr lang="en-US" baseline="0" dirty="0" smtClean="0"/>
          </a:p>
          <a:p>
            <a:r>
              <a:rPr lang="en-US" baseline="0" dirty="0" smtClean="0"/>
              <a:t>Time – </a:t>
            </a:r>
            <a:r>
              <a:rPr lang="ru-RU" baseline="0" dirty="0" smtClean="0"/>
              <a:t>время устаревания (в минутах от 1 до 1440)</a:t>
            </a:r>
            <a:endParaRPr lang="en-US" baseline="0" dirty="0" smtClean="0"/>
          </a:p>
          <a:p>
            <a:r>
              <a:rPr lang="en-US" baseline="0" dirty="0" smtClean="0"/>
              <a:t>Type</a:t>
            </a:r>
            <a:r>
              <a:rPr lang="ru-RU" baseline="0" dirty="0" smtClean="0"/>
              <a:t> – тип устаревания (</a:t>
            </a:r>
            <a:r>
              <a:rPr lang="en-US" baseline="0" dirty="0" smtClean="0"/>
              <a:t>absolute – </a:t>
            </a:r>
            <a:r>
              <a:rPr lang="ru-RU" baseline="0" dirty="0" smtClean="0"/>
              <a:t>абсолютное (по умолчанию)</a:t>
            </a:r>
            <a:r>
              <a:rPr lang="en-US" baseline="0" dirty="0" smtClean="0"/>
              <a:t>; inactivity – </a:t>
            </a:r>
            <a:r>
              <a:rPr lang="ru-RU" baseline="0" dirty="0" smtClean="0"/>
              <a:t>на основе периода бездействия)</a:t>
            </a:r>
            <a:endParaRPr lang="en-US" baseline="0" dirty="0" smtClean="0"/>
          </a:p>
          <a:p>
            <a:endParaRPr lang="ru-RU" dirty="0" smtClean="0"/>
          </a:p>
          <a:p>
            <a:r>
              <a:rPr lang="en-US" dirty="0" smtClean="0"/>
              <a:t>Mac-address.</a:t>
            </a:r>
            <a:r>
              <a:rPr lang="en-US" baseline="0" dirty="0" smtClean="0"/>
              <a:t> </a:t>
            </a:r>
            <a:r>
              <a:rPr lang="ru-RU" baseline="0" dirty="0" smtClean="0"/>
              <a:t>Можно указать:</a:t>
            </a:r>
          </a:p>
          <a:p>
            <a:r>
              <a:rPr lang="en-US" baseline="0" dirty="0" smtClean="0"/>
              <a:t>H.H.H – </a:t>
            </a:r>
            <a:r>
              <a:rPr lang="ru-RU" baseline="0" dirty="0" smtClean="0"/>
              <a:t>разрешённый адрес</a:t>
            </a:r>
          </a:p>
          <a:p>
            <a:r>
              <a:rPr lang="en-US" baseline="0" dirty="0" smtClean="0"/>
              <a:t>Forbidden – </a:t>
            </a:r>
            <a:r>
              <a:rPr lang="ru-RU" baseline="0" dirty="0" smtClean="0"/>
              <a:t>запрещённый адрес</a:t>
            </a:r>
          </a:p>
          <a:p>
            <a:r>
              <a:rPr lang="en-US" baseline="0" dirty="0" smtClean="0"/>
              <a:t>Sticky – </a:t>
            </a:r>
            <a:r>
              <a:rPr lang="ru-RU" baseline="0" dirty="0" smtClean="0"/>
              <a:t>коммутатор будет учить новые адреса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Maximum – </a:t>
            </a:r>
            <a:r>
              <a:rPr lang="ru-RU" baseline="0" dirty="0" smtClean="0"/>
              <a:t>указываем сколько адресов можно запомнить (1 - 4097) 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Violation –</a:t>
            </a:r>
            <a:r>
              <a:rPr lang="ru-RU" baseline="0" dirty="0" smtClean="0"/>
              <a:t> упоминалось раньше </a:t>
            </a:r>
          </a:p>
          <a:p>
            <a:endParaRPr lang="ru-RU" baseline="0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Устанавливаем что нужно, что не нужно пропускаем. Если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 этого не включили настройки по умолчанию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активируем технологию командой </a:t>
            </a:r>
            <a:r>
              <a:rPr lang="ru-RU" dirty="0" err="1" smtClean="0"/>
              <a:t>switchport</a:t>
            </a:r>
            <a:r>
              <a:rPr lang="ru-RU" dirty="0" smtClean="0"/>
              <a:t> </a:t>
            </a:r>
            <a:r>
              <a:rPr lang="ru-RU" dirty="0" err="1" smtClean="0"/>
              <a:t>port-security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без опций.</a:t>
            </a:r>
            <a:endParaRPr lang="en-US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915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915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5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6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xmlns="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52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FFB3BD-8AF8-4135-8DA5-C86CF3BD8405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29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5" y="1954216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3" y="1071840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1" y="1954216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7" y="1954216"/>
            <a:ext cx="4284663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5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3" y="2333038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5" y="3444662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29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6" y="2605536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5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2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xmlns="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xmlns="" id="{1C62A2F5-0D18-448F-8F09-10CE830C3C56}"/>
              </a:ext>
            </a:extLst>
          </p:cNvPr>
          <p:cNvSpPr/>
          <p:nvPr userDrawn="1"/>
        </p:nvSpPr>
        <p:spPr>
          <a:xfrm>
            <a:off x="3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5" y="772942"/>
            <a:ext cx="4740983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7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4" y="1071840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6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6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xmlns="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2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xmlns="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7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xmlns="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xmlns="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4" y="1071840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6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6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3092F3-95F7-4406-A888-07CFA181977D}"/>
              </a:ext>
            </a:extLst>
          </p:cNvPr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057605-4F0A-47D5-B37D-1CCA31B132EC}"/>
              </a:ext>
            </a:extLst>
          </p:cNvPr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xmlns="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xmlns="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7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xmlns="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4" y="1071840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6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6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931929-390C-40D5-BF41-13E659AA16FF}"/>
              </a:ext>
            </a:extLst>
          </p:cNvPr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35510A-4412-44FA-AC10-88979BCC2937}"/>
              </a:ext>
            </a:extLst>
          </p:cNvPr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xmlns="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xmlns="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7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xmlns="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xmlns="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4" y="1071840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6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6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xmlns="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88085F97-2606-42E1-94FB-F0F87BB37AFD}"/>
              </a:ext>
            </a:extLst>
          </p:cNvPr>
          <p:cNvSpPr/>
          <p:nvPr userDrawn="1"/>
        </p:nvSpPr>
        <p:spPr>
          <a:xfrm>
            <a:off x="3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xmlns="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3" y="1840374"/>
            <a:ext cx="4727575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5931929-390C-40D5-BF41-13E659AA16FF}"/>
              </a:ext>
            </a:extLst>
          </p:cNvPr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35510A-4412-44FA-AC10-88979BCC2937}"/>
              </a:ext>
            </a:extLst>
          </p:cNvPr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xmlns="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5" y="323356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21" y="2169763"/>
            <a:ext cx="6713671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9" y="1071840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5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2244AA-4963-43E1-B431-612A4AB06028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xmlns="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92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xmlns="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91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xmlns="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3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2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52369"/>
            <a:ext cx="331615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2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2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52369"/>
            <a:ext cx="331615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29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29" y="1071836"/>
            <a:ext cx="9067259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3" y="3248968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52369"/>
            <a:ext cx="331615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8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9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3" y="4852889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9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9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503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52369"/>
            <a:ext cx="331615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2" y="2273421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5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6" y="4769146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5" y="4769146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3" y="3802815"/>
            <a:ext cx="1521055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5" y="3360895"/>
            <a:ext cx="1521055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7" y="3802815"/>
            <a:ext cx="1521055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31" y="3360895"/>
            <a:ext cx="1521055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5" y="3802815"/>
            <a:ext cx="1521055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8" y="3360895"/>
            <a:ext cx="1521055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4" y="3802815"/>
            <a:ext cx="1521055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6" y="3360895"/>
            <a:ext cx="1521055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2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5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3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43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29.04.2022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3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43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29.04.2022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3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43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29.04.2022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2" y="0"/>
            <a:ext cx="7805199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xmlns="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xmlns="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3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00CB3D-3332-4686-956C-3B7050E6998D}"/>
              </a:ext>
            </a:extLst>
          </p:cNvPr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0883E4C-6F7F-4E67-A2DB-3250950E907F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6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xmlns="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52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2953F5-DAA6-4FEF-B2FA-1A2BBBA7401C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6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xmlns="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52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75B2D60-B868-4596-B525-8D54E3939679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5" y="2647494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6" y="898072"/>
            <a:ext cx="9220583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1" y="441325"/>
            <a:ext cx="456747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8" y="1493450"/>
            <a:ext cx="10988351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xmlns="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5" y="2647494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7A0EB4C-5C63-43D0-9808-C015EFD60A86}"/>
              </a:ext>
            </a:extLst>
          </p:cNvPr>
          <p:cNvSpPr txBox="1"/>
          <p:nvPr userDrawn="1"/>
        </p:nvSpPr>
        <p:spPr>
          <a:xfrm>
            <a:off x="333827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63D1433-85E0-46FB-8763-62E0FF041802}"/>
              </a:ext>
            </a:extLst>
          </p:cNvPr>
          <p:cNvSpPr txBox="1"/>
          <p:nvPr userDrawn="1"/>
        </p:nvSpPr>
        <p:spPr>
          <a:xfrm>
            <a:off x="9968682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xmlns="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6" y="898072"/>
            <a:ext cx="9220583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2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42" y="260553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1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7" y="2603267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7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91" y="2603267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2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3" y="4639199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4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7" y="4636930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8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3" y="4636930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4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5" y="334530"/>
            <a:ext cx="9447715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7" y="441325"/>
            <a:ext cx="331615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29" y="1071840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5" y="6197648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8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6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6" y="1901828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9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8036" y="351064"/>
            <a:ext cx="5662715" cy="5598885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Безопасность локальной сети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ru-RU" sz="1600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302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044441" y="2276442"/>
            <a:ext cx="5882639" cy="3743358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latin typeface="TT Hoves" pitchFamily="50" charset="-52"/>
              </a:rPr>
              <a:t>Цель данной атаки – подмена DHCP-сервера. При одновременном нахождении в сети двух DHCP-серверов, один из которых «вражеский», некоторая часть клиентов сконфигурирует у себя неправильные адреса и прочие сетевые реквизиты.</a:t>
            </a:r>
          </a:p>
          <a:p>
            <a:pPr algn="just"/>
            <a:r>
              <a:rPr lang="ru-RU" sz="2000" dirty="0">
                <a:latin typeface="TT Hoves" pitchFamily="50" charset="-52"/>
              </a:rPr>
              <a:t>Вследствие подмены шлюза по умолчанию неавторизованный DHCP-сервер получит возможность прослушивать весь трафик клиентов, перенаправляя в дальнейшем пакеты по </a:t>
            </a:r>
            <a:r>
              <a:rPr lang="ru-RU" sz="2000" dirty="0" smtClean="0">
                <a:latin typeface="TT Hoves" pitchFamily="50" charset="-52"/>
              </a:rPr>
              <a:t>назначению</a:t>
            </a:r>
            <a:endParaRPr lang="ru-RU" sz="2000" dirty="0">
              <a:latin typeface="TT Hoves" pitchFamily="50" charset="-52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443454" y="1056600"/>
            <a:ext cx="5087386" cy="1097927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Rogue DHCP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Server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01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11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1356360" y="2042160"/>
            <a:ext cx="10392731" cy="390779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000" b="1" dirty="0" smtClean="0">
                <a:latin typeface="TT Hoves" pitchFamily="50" charset="-52"/>
              </a:rPr>
              <a:t>DHCP snooping </a:t>
            </a:r>
            <a:r>
              <a:rPr lang="en-US" sz="2000" dirty="0" smtClean="0">
                <a:latin typeface="TT Hoves" pitchFamily="50" charset="-52"/>
              </a:rPr>
              <a:t>– </a:t>
            </a:r>
            <a:r>
              <a:rPr lang="ru-RU" sz="2000" dirty="0" smtClean="0">
                <a:latin typeface="TT Hoves" pitchFamily="50" charset="-52"/>
              </a:rPr>
              <a:t>способ защиты от атак подобного рода </a:t>
            </a:r>
          </a:p>
          <a:p>
            <a:pPr marL="0" indent="0" algn="just">
              <a:buNone/>
            </a:pPr>
            <a:r>
              <a:rPr lang="ru-RU" sz="2000" dirty="0" smtClean="0">
                <a:latin typeface="TT Hoves" pitchFamily="50" charset="-52"/>
              </a:rPr>
              <a:t>Он делит порты на </a:t>
            </a:r>
            <a:r>
              <a:rPr lang="ru-RU" sz="2000" b="1" dirty="0" smtClean="0">
                <a:latin typeface="TT Hoves" pitchFamily="50" charset="-52"/>
              </a:rPr>
              <a:t>доверенные</a:t>
            </a:r>
            <a:r>
              <a:rPr lang="ru-RU" sz="2000" dirty="0" smtClean="0">
                <a:latin typeface="TT Hoves" pitchFamily="50" charset="-52"/>
              </a:rPr>
              <a:t> и </a:t>
            </a:r>
            <a:r>
              <a:rPr lang="ru-RU" sz="2000" b="1" dirty="0" err="1" smtClean="0">
                <a:latin typeface="TT Hoves" pitchFamily="50" charset="-52"/>
              </a:rPr>
              <a:t>недоверенные</a:t>
            </a:r>
            <a:r>
              <a:rPr lang="ru-RU" sz="2000" dirty="0" smtClean="0">
                <a:latin typeface="TT Hoves" pitchFamily="50" charset="-52"/>
              </a:rPr>
              <a:t>.</a:t>
            </a:r>
          </a:p>
          <a:p>
            <a:pPr marL="0" indent="0" algn="just">
              <a:buNone/>
            </a:pPr>
            <a:r>
              <a:rPr lang="ru-RU" sz="2000" dirty="0" smtClean="0">
                <a:latin typeface="TT Hoves" pitchFamily="50" charset="-52"/>
              </a:rPr>
              <a:t>DHCP </a:t>
            </a:r>
            <a:r>
              <a:rPr lang="ru-RU" sz="2000" dirty="0" err="1">
                <a:latin typeface="TT Hoves" pitchFamily="50" charset="-52"/>
              </a:rPr>
              <a:t>snooping</a:t>
            </a:r>
            <a:r>
              <a:rPr lang="ru-RU" sz="2000" dirty="0">
                <a:latin typeface="TT Hoves" pitchFamily="50" charset="-52"/>
              </a:rPr>
              <a:t> необходим для того, чтобы указать коммутатору, что следует обращать внимание на пакеты DHCP </a:t>
            </a:r>
            <a:r>
              <a:rPr lang="ru-RU" sz="2000" dirty="0" err="1">
                <a:latin typeface="TT Hoves" pitchFamily="50" charset="-52"/>
              </a:rPr>
              <a:t>offer</a:t>
            </a:r>
            <a:r>
              <a:rPr lang="ru-RU" sz="2000" dirty="0">
                <a:latin typeface="TT Hoves" pitchFamily="50" charset="-52"/>
              </a:rPr>
              <a:t> и </a:t>
            </a:r>
            <a:r>
              <a:rPr lang="ru-RU" sz="2000" dirty="0" err="1" smtClean="0">
                <a:latin typeface="TT Hoves" pitchFamily="50" charset="-52"/>
              </a:rPr>
              <a:t>ack</a:t>
            </a:r>
            <a:r>
              <a:rPr lang="ru-RU" sz="2000" dirty="0" smtClean="0">
                <a:latin typeface="TT Hoves" pitchFamily="50" charset="-52"/>
              </a:rPr>
              <a:t>, </a:t>
            </a:r>
            <a:r>
              <a:rPr lang="ru-RU" sz="2000" dirty="0">
                <a:latin typeface="TT Hoves" pitchFamily="50" charset="-52"/>
              </a:rPr>
              <a:t>проходящие сквозь него, и не допускать прохождения данных пакетов с </a:t>
            </a:r>
            <a:r>
              <a:rPr lang="ru-RU" sz="2000" dirty="0" err="1">
                <a:latin typeface="TT Hoves" pitchFamily="50" charset="-52"/>
              </a:rPr>
              <a:t>недоверенных</a:t>
            </a:r>
            <a:r>
              <a:rPr lang="ru-RU" sz="2000" dirty="0">
                <a:latin typeface="TT Hoves" pitchFamily="50" charset="-52"/>
              </a:rPr>
              <a:t> портов. Также широковещательные запросы от клиента </a:t>
            </a:r>
            <a:r>
              <a:rPr lang="ru-RU" sz="2000" dirty="0" smtClean="0">
                <a:latin typeface="TT Hoves" pitchFamily="50" charset="-52"/>
              </a:rPr>
              <a:t>теперь </a:t>
            </a:r>
            <a:r>
              <a:rPr lang="ru-RU" sz="2000" dirty="0">
                <a:latin typeface="TT Hoves" pitchFamily="50" charset="-52"/>
              </a:rPr>
              <a:t>будут перенаправляться только на доверенные порты. </a:t>
            </a:r>
          </a:p>
          <a:p>
            <a:pPr marL="0" indent="0" algn="just">
              <a:buNone/>
            </a:pPr>
            <a:r>
              <a:rPr lang="ru-RU" sz="2000" b="1" dirty="0" smtClean="0">
                <a:solidFill>
                  <a:srgbClr val="FF0000"/>
                </a:solidFill>
                <a:latin typeface="TT Hoves" pitchFamily="50" charset="-52"/>
              </a:rPr>
              <a:t>Конфигурация </a:t>
            </a:r>
            <a:r>
              <a:rPr lang="en-US" sz="2000" b="1" dirty="0" smtClean="0">
                <a:solidFill>
                  <a:srgbClr val="FF0000"/>
                </a:solidFill>
                <a:latin typeface="TT Hoves" pitchFamily="50" charset="-52"/>
              </a:rPr>
              <a:t>DHCP snooping</a:t>
            </a:r>
            <a:r>
              <a:rPr lang="ru-RU" sz="2000" b="1" dirty="0">
                <a:solidFill>
                  <a:srgbClr val="FF0000"/>
                </a:solidFill>
                <a:latin typeface="TT Hoves" pitchFamily="50" charset="-52"/>
              </a:rPr>
              <a:t>:</a:t>
            </a:r>
            <a:endParaRPr lang="en-US" sz="2000" b="1" dirty="0" smtClean="0">
              <a:solidFill>
                <a:srgbClr val="FF0000"/>
              </a:solidFill>
              <a:latin typeface="TT Hoves" pitchFamily="50" charset="-52"/>
            </a:endParaRPr>
          </a:p>
          <a:p>
            <a:pPr marL="0" indent="0" algn="just">
              <a:buNone/>
            </a:pPr>
            <a:r>
              <a:rPr lang="ru-RU" sz="2000" i="1" dirty="0">
                <a:latin typeface="TT Hoves" pitchFamily="50" charset="-52"/>
              </a:rPr>
              <a:t>SW(</a:t>
            </a:r>
            <a:r>
              <a:rPr lang="ru-RU" sz="2000" i="1" dirty="0" err="1">
                <a:latin typeface="TT Hoves" pitchFamily="50" charset="-52"/>
              </a:rPr>
              <a:t>config</a:t>
            </a:r>
            <a:r>
              <a:rPr lang="ru-RU" sz="2000" i="1" dirty="0">
                <a:latin typeface="TT Hoves" pitchFamily="50" charset="-52"/>
              </a:rPr>
              <a:t>)#</a:t>
            </a:r>
            <a:r>
              <a:rPr lang="ru-RU" sz="2000" i="1" dirty="0" err="1">
                <a:latin typeface="TT Hoves" pitchFamily="50" charset="-52"/>
              </a:rPr>
              <a:t>ip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>
                <a:latin typeface="TT Hoves" pitchFamily="50" charset="-52"/>
              </a:rPr>
              <a:t>dhcp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>
                <a:latin typeface="TT Hoves" pitchFamily="50" charset="-52"/>
              </a:rPr>
              <a:t>snooping</a:t>
            </a:r>
            <a:endParaRPr lang="ru-RU" sz="2000" i="1" dirty="0">
              <a:latin typeface="TT Hoves" pitchFamily="50" charset="-52"/>
            </a:endParaRPr>
          </a:p>
          <a:p>
            <a:pPr marL="0" indent="0" algn="just">
              <a:buNone/>
            </a:pPr>
            <a:r>
              <a:rPr lang="ru-RU" sz="2000" i="1" dirty="0">
                <a:latin typeface="TT Hoves" pitchFamily="50" charset="-52"/>
              </a:rPr>
              <a:t>SW(</a:t>
            </a:r>
            <a:r>
              <a:rPr lang="ru-RU" sz="2000" i="1" dirty="0" err="1">
                <a:latin typeface="TT Hoves" pitchFamily="50" charset="-52"/>
              </a:rPr>
              <a:t>config</a:t>
            </a:r>
            <a:r>
              <a:rPr lang="ru-RU" sz="2000" i="1" dirty="0">
                <a:latin typeface="TT Hoves" pitchFamily="50" charset="-52"/>
              </a:rPr>
              <a:t>)#</a:t>
            </a:r>
            <a:r>
              <a:rPr lang="ru-RU" sz="2000" i="1" dirty="0" err="1">
                <a:latin typeface="TT Hoves" pitchFamily="50" charset="-52"/>
              </a:rPr>
              <a:t>ip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>
                <a:latin typeface="TT Hoves" pitchFamily="50" charset="-52"/>
              </a:rPr>
              <a:t>dhcp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>
                <a:latin typeface="TT Hoves" pitchFamily="50" charset="-52"/>
              </a:rPr>
              <a:t>snooping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>
                <a:latin typeface="TT Hoves" pitchFamily="50" charset="-52"/>
              </a:rPr>
              <a:t>vlan</a:t>
            </a:r>
            <a:r>
              <a:rPr lang="ru-RU" sz="2000" i="1" dirty="0">
                <a:latin typeface="TT Hoves" pitchFamily="50" charset="-52"/>
              </a:rPr>
              <a:t> </a:t>
            </a:r>
          </a:p>
          <a:p>
            <a:pPr marL="0" indent="0" algn="just">
              <a:buNone/>
            </a:pPr>
            <a:r>
              <a:rPr lang="ru-RU" sz="2000" i="1" dirty="0">
                <a:latin typeface="TT Hoves" pitchFamily="50" charset="-52"/>
              </a:rPr>
              <a:t>SW(</a:t>
            </a:r>
            <a:r>
              <a:rPr lang="ru-RU" sz="2000" i="1" dirty="0" err="1">
                <a:latin typeface="TT Hoves" pitchFamily="50" charset="-52"/>
              </a:rPr>
              <a:t>config-if</a:t>
            </a:r>
            <a:r>
              <a:rPr lang="ru-RU" sz="2000" i="1" dirty="0">
                <a:latin typeface="TT Hoves" pitchFamily="50" charset="-52"/>
              </a:rPr>
              <a:t>)#</a:t>
            </a:r>
            <a:r>
              <a:rPr lang="ru-RU" sz="2000" i="1" dirty="0" err="1">
                <a:latin typeface="TT Hoves" pitchFamily="50" charset="-52"/>
              </a:rPr>
              <a:t>ip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>
                <a:latin typeface="TT Hoves" pitchFamily="50" charset="-52"/>
              </a:rPr>
              <a:t>dhcp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>
                <a:latin typeface="TT Hoves" pitchFamily="50" charset="-52"/>
              </a:rPr>
              <a:t>snooping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 smtClean="0">
                <a:latin typeface="TT Hoves" pitchFamily="50" charset="-52"/>
              </a:rPr>
              <a:t>trust</a:t>
            </a:r>
            <a:endParaRPr lang="ru-RU" sz="2000" i="1" dirty="0">
              <a:latin typeface="TT Hoves" pitchFamily="50" charset="-52"/>
            </a:endParaRPr>
          </a:p>
        </p:txBody>
      </p:sp>
      <p:sp>
        <p:nvSpPr>
          <p:cNvPr id="6" name="Заголовок 3"/>
          <p:cNvSpPr>
            <a:spLocks noGrp="1"/>
          </p:cNvSpPr>
          <p:nvPr>
            <p:ph type="title"/>
          </p:nvPr>
        </p:nvSpPr>
        <p:spPr>
          <a:xfrm>
            <a:off x="2667000" y="1056600"/>
            <a:ext cx="7696199" cy="1097927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Защита от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Rogue DHCP Server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8681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12</a:t>
            </a:fld>
            <a:endParaRPr lang="ru-RU"/>
          </a:p>
        </p:txBody>
      </p:sp>
      <p:sp>
        <p:nvSpPr>
          <p:cNvPr id="9" name="Текст 2"/>
          <p:cNvSpPr>
            <a:spLocks noGrp="1"/>
          </p:cNvSpPr>
          <p:nvPr>
            <p:ph type="body" sz="half" idx="2"/>
          </p:nvPr>
        </p:nvSpPr>
        <p:spPr>
          <a:xfrm>
            <a:off x="5410200" y="2154523"/>
            <a:ext cx="6232211" cy="37128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1" dirty="0" smtClean="0">
                <a:latin typeface="TT Hoves" pitchFamily="50" charset="-52"/>
              </a:rPr>
              <a:t>DCHP starvation </a:t>
            </a:r>
            <a:r>
              <a:rPr lang="ru-RU" sz="2000" dirty="0" smtClean="0">
                <a:latin typeface="TT Hoves" pitchFamily="50" charset="-52"/>
              </a:rPr>
              <a:t>происходит следующим образом: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TT Hoves" pitchFamily="50" charset="-52"/>
              </a:rPr>
              <a:t> Атакующее </a:t>
            </a:r>
            <a:r>
              <a:rPr lang="ru-RU" sz="2000" dirty="0">
                <a:latin typeface="TT Hoves" pitchFamily="50" charset="-52"/>
              </a:rPr>
              <a:t>устройство запрашивает себе IP-адрес у DHCP-сервера и получает </a:t>
            </a:r>
            <a:r>
              <a:rPr lang="ru-RU" sz="2000" dirty="0" smtClean="0">
                <a:latin typeface="TT Hoves" pitchFamily="50" charset="-52"/>
              </a:rPr>
              <a:t>его</a:t>
            </a:r>
            <a:endParaRPr lang="ru-RU" sz="2000" dirty="0">
              <a:latin typeface="TT Hoves" pitchFamily="50" charset="-52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TT Hoves" pitchFamily="50" charset="-52"/>
              </a:rPr>
              <a:t> MAC-адрес </a:t>
            </a:r>
            <a:r>
              <a:rPr lang="ru-RU" sz="2000" dirty="0">
                <a:latin typeface="TT Hoves" pitchFamily="50" charset="-52"/>
              </a:rPr>
              <a:t>атакующего устройства изменяется и оно запрашивает следующий, уже другой IP-адрес, маскируясь под нового </a:t>
            </a:r>
            <a:r>
              <a:rPr lang="ru-RU" sz="2000" dirty="0" smtClean="0">
                <a:latin typeface="TT Hoves" pitchFamily="50" charset="-52"/>
              </a:rPr>
              <a:t>клиента</a:t>
            </a:r>
            <a:endParaRPr lang="ru-RU" sz="2000" dirty="0">
              <a:latin typeface="TT Hoves" pitchFamily="50" charset="-52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TT Hoves" pitchFamily="50" charset="-52"/>
              </a:rPr>
              <a:t> Такие </a:t>
            </a:r>
            <a:r>
              <a:rPr lang="ru-RU" sz="2000" dirty="0">
                <a:latin typeface="TT Hoves" pitchFamily="50" charset="-52"/>
              </a:rPr>
              <a:t>действия повторяются до тех пор, пока весь пул IP-адресов на сервере не будет </a:t>
            </a:r>
            <a:r>
              <a:rPr lang="ru-RU" sz="2000" dirty="0" smtClean="0">
                <a:latin typeface="TT Hoves" pitchFamily="50" charset="-52"/>
              </a:rPr>
              <a:t>исчерпан</a:t>
            </a:r>
            <a:endParaRPr lang="ru-RU" sz="2000" dirty="0">
              <a:latin typeface="TT Hoves" pitchFamily="50" charset="-52"/>
            </a:endParaRPr>
          </a:p>
        </p:txBody>
      </p:sp>
      <p:sp>
        <p:nvSpPr>
          <p:cNvPr id="10" name="Заголовок 3"/>
          <p:cNvSpPr>
            <a:spLocks noGrp="1"/>
          </p:cNvSpPr>
          <p:nvPr>
            <p:ph type="title"/>
          </p:nvPr>
        </p:nvSpPr>
        <p:spPr>
          <a:xfrm>
            <a:off x="6012000" y="1080000"/>
            <a:ext cx="5410608" cy="1097927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DHCP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starvation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228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13</a:t>
            </a:fld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sz="half" idx="2"/>
          </p:nvPr>
        </p:nvSpPr>
        <p:spPr>
          <a:xfrm>
            <a:off x="5547361" y="2154523"/>
            <a:ext cx="5364480" cy="37128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 smtClean="0">
                <a:solidFill>
                  <a:srgbClr val="FF0000"/>
                </a:solidFill>
                <a:latin typeface="TT Hoves" pitchFamily="50" charset="-52"/>
              </a:rPr>
              <a:t>Последствия такой атаки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TT Hoves" pitchFamily="50" charset="-52"/>
              </a:rPr>
              <a:t>Отказ в обслуживании хостов. Таким образом, их взаимодействие с сетью закончится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TT Hoves" pitchFamily="50" charset="-52"/>
              </a:rPr>
              <a:t>Подмена </a:t>
            </a:r>
            <a:r>
              <a:rPr lang="en-US" sz="2000" dirty="0" smtClean="0">
                <a:latin typeface="TT Hoves" pitchFamily="50" charset="-52"/>
              </a:rPr>
              <a:t>DHCP </a:t>
            </a:r>
            <a:r>
              <a:rPr lang="ru-RU" sz="2000" dirty="0" smtClean="0">
                <a:latin typeface="TT Hoves" pitchFamily="50" charset="-52"/>
              </a:rPr>
              <a:t>сервера. У основного сервера заканчиваются адреса, поэтому все клиенты достаются атакующему </a:t>
            </a:r>
            <a:r>
              <a:rPr lang="en-US" sz="2000" dirty="0" smtClean="0">
                <a:latin typeface="TT Hoves" pitchFamily="50" charset="-52"/>
              </a:rPr>
              <a:t>DHCP </a:t>
            </a:r>
            <a:r>
              <a:rPr lang="ru-RU" sz="2000" dirty="0" smtClean="0">
                <a:latin typeface="TT Hoves" pitchFamily="50" charset="-52"/>
              </a:rPr>
              <a:t> серверу</a:t>
            </a:r>
            <a:endParaRPr lang="ru-RU" sz="2000" dirty="0">
              <a:latin typeface="TT Hoves" pitchFamily="50" charset="-52"/>
            </a:endParaRPr>
          </a:p>
        </p:txBody>
      </p:sp>
      <p:sp>
        <p:nvSpPr>
          <p:cNvPr id="15" name="Заголовок 3"/>
          <p:cNvSpPr>
            <a:spLocks noGrp="1"/>
          </p:cNvSpPr>
          <p:nvPr>
            <p:ph type="title"/>
          </p:nvPr>
        </p:nvSpPr>
        <p:spPr>
          <a:xfrm>
            <a:off x="6012000" y="1080000"/>
            <a:ext cx="5410608" cy="1097927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DHCP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starvation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6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7750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14</a:t>
            </a:fld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sz="half" idx="2"/>
          </p:nvPr>
        </p:nvSpPr>
        <p:spPr>
          <a:xfrm>
            <a:off x="5547360" y="2550763"/>
            <a:ext cx="5958839" cy="37128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 smtClean="0">
                <a:solidFill>
                  <a:srgbClr val="FF0000"/>
                </a:solidFill>
                <a:latin typeface="TT Hoves" pitchFamily="50" charset="-52"/>
              </a:rPr>
              <a:t>Самые простые способы защиты: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TT Hoves" pitchFamily="50" charset="-52"/>
              </a:rPr>
              <a:t>Включение функции </a:t>
            </a:r>
            <a:r>
              <a:rPr lang="en-US" sz="2000" dirty="0" smtClean="0">
                <a:latin typeface="TT Hoves" pitchFamily="50" charset="-52"/>
              </a:rPr>
              <a:t>Port Security</a:t>
            </a:r>
          </a:p>
          <a:p>
            <a:pPr algn="just"/>
            <a:r>
              <a:rPr lang="ru-RU" sz="2000" dirty="0" smtClean="0">
                <a:latin typeface="TT Hoves" pitchFamily="50" charset="-52"/>
              </a:rPr>
              <a:t>Тут каждый делает настройки «под себя»</a:t>
            </a:r>
            <a:endParaRPr lang="en-US" sz="2000" dirty="0" smtClean="0">
              <a:latin typeface="TT Hoves" pitchFamily="50" charset="-52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T Hoves" pitchFamily="50" charset="-52"/>
              </a:rPr>
              <a:t>DCHP snooping</a:t>
            </a:r>
            <a:endParaRPr lang="ru-RU" sz="2000" dirty="0" smtClean="0">
              <a:latin typeface="TT Hoves" pitchFamily="50" charset="-52"/>
            </a:endParaRPr>
          </a:p>
          <a:p>
            <a:pPr algn="just"/>
            <a:r>
              <a:rPr lang="ru-RU" sz="2000" dirty="0" smtClean="0">
                <a:latin typeface="TT Hoves" pitchFamily="50" charset="-52"/>
              </a:rPr>
              <a:t>Поможет команда:</a:t>
            </a:r>
          </a:p>
          <a:p>
            <a:pPr algn="just"/>
            <a:r>
              <a:rPr lang="ru-RU" sz="2000" i="1" dirty="0">
                <a:latin typeface="TT Hoves" pitchFamily="50" charset="-52"/>
              </a:rPr>
              <a:t>SW(</a:t>
            </a:r>
            <a:r>
              <a:rPr lang="ru-RU" sz="2000" i="1" dirty="0" err="1">
                <a:latin typeface="TT Hoves" pitchFamily="50" charset="-52"/>
              </a:rPr>
              <a:t>config-if</a:t>
            </a:r>
            <a:r>
              <a:rPr lang="ru-RU" sz="2000" i="1" dirty="0">
                <a:latin typeface="TT Hoves" pitchFamily="50" charset="-52"/>
              </a:rPr>
              <a:t>)</a:t>
            </a:r>
            <a:r>
              <a:rPr lang="ru-RU" sz="2000" i="1" dirty="0" err="1">
                <a:latin typeface="TT Hoves" pitchFamily="50" charset="-52"/>
              </a:rPr>
              <a:t>ip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>
                <a:latin typeface="TT Hoves" pitchFamily="50" charset="-52"/>
              </a:rPr>
              <a:t>dhcp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>
                <a:latin typeface="TT Hoves" pitchFamily="50" charset="-52"/>
              </a:rPr>
              <a:t>snooping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>
                <a:latin typeface="TT Hoves" pitchFamily="50" charset="-52"/>
              </a:rPr>
              <a:t>limit</a:t>
            </a:r>
            <a:r>
              <a:rPr lang="ru-RU" sz="2000" i="1" dirty="0">
                <a:latin typeface="TT Hoves" pitchFamily="50" charset="-52"/>
              </a:rPr>
              <a:t> </a:t>
            </a:r>
            <a:r>
              <a:rPr lang="ru-RU" sz="2000" i="1" dirty="0" err="1">
                <a:latin typeface="TT Hoves" pitchFamily="50" charset="-52"/>
              </a:rPr>
              <a:t>rate</a:t>
            </a:r>
            <a:r>
              <a:rPr lang="ru-RU" sz="2000" i="1" dirty="0">
                <a:latin typeface="TT Hoves" pitchFamily="50" charset="-52"/>
              </a:rPr>
              <a:t> </a:t>
            </a:r>
          </a:p>
          <a:p>
            <a:pPr algn="just"/>
            <a:r>
              <a:rPr lang="ru-RU" sz="2000" dirty="0">
                <a:latin typeface="TT Hoves" pitchFamily="50" charset="-52"/>
              </a:rPr>
              <a:t>Данная команда ограничивает количество DHCP пакетов в секунду на порт </a:t>
            </a:r>
            <a:endParaRPr lang="en-US" sz="2000" i="1" dirty="0" smtClean="0">
              <a:latin typeface="TT Hoves" pitchFamily="50" charset="-52"/>
            </a:endParaRPr>
          </a:p>
        </p:txBody>
      </p:sp>
      <p:sp>
        <p:nvSpPr>
          <p:cNvPr id="15" name="Заголовок 3"/>
          <p:cNvSpPr>
            <a:spLocks noGrp="1"/>
          </p:cNvSpPr>
          <p:nvPr>
            <p:ph type="title"/>
          </p:nvPr>
        </p:nvSpPr>
        <p:spPr>
          <a:xfrm>
            <a:off x="5394960" y="958080"/>
            <a:ext cx="6012408" cy="143460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Защита от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/>
            </a:r>
            <a:b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DHCP starvation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6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1511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15</a:t>
            </a:fld>
            <a:endParaRPr lang="ru-RU"/>
          </a:p>
        </p:txBody>
      </p:sp>
      <p:sp>
        <p:nvSpPr>
          <p:cNvPr id="18" name="Текст 2"/>
          <p:cNvSpPr>
            <a:spLocks noGrp="1"/>
          </p:cNvSpPr>
          <p:nvPr>
            <p:ph type="body" sz="half" idx="2"/>
          </p:nvPr>
        </p:nvSpPr>
        <p:spPr>
          <a:xfrm>
            <a:off x="5532120" y="1874520"/>
            <a:ext cx="5913120" cy="4312919"/>
          </a:xfrm>
        </p:spPr>
        <p:txBody>
          <a:bodyPr>
            <a:normAutofit/>
          </a:bodyPr>
          <a:lstStyle/>
          <a:p>
            <a:pPr algn="just"/>
            <a:r>
              <a:rPr lang="ru-RU" sz="2000" dirty="0" smtClean="0">
                <a:latin typeface="TT Hoves" pitchFamily="50" charset="-52"/>
              </a:rPr>
              <a:t>Злоумышленник </a:t>
            </a:r>
            <a:r>
              <a:rPr lang="ru-RU" sz="2000" dirty="0">
                <a:latin typeface="TT Hoves" pitchFamily="50" charset="-52"/>
              </a:rPr>
              <a:t>подключается к коммутатору, генерирует огромное количество фреймов, не несущих данных, но содержащих заголовок отправителя со случайным мак </a:t>
            </a:r>
            <a:r>
              <a:rPr lang="ru-RU" sz="2000" dirty="0" smtClean="0">
                <a:latin typeface="TT Hoves" pitchFamily="50" charset="-52"/>
              </a:rPr>
              <a:t>адресом.</a:t>
            </a:r>
          </a:p>
          <a:p>
            <a:pPr algn="just"/>
            <a:r>
              <a:rPr lang="ru-RU" sz="2000" dirty="0" smtClean="0">
                <a:latin typeface="TT Hoves" pitchFamily="50" charset="-52"/>
              </a:rPr>
              <a:t>Коммутатор </a:t>
            </a:r>
            <a:r>
              <a:rPr lang="ru-RU" sz="2000" dirty="0">
                <a:latin typeface="TT Hoves" pitchFamily="50" charset="-52"/>
              </a:rPr>
              <a:t>запоминает все эти мак адреса, ассоциируя их с одним портом. Постепенно оперативная память коммутатора заполняется и таблица достигает своего максимума. </a:t>
            </a:r>
            <a:endParaRPr lang="ru-RU" sz="2000" dirty="0" smtClean="0">
              <a:latin typeface="TT Hoves" pitchFamily="50" charset="-52"/>
            </a:endParaRPr>
          </a:p>
          <a:p>
            <a:pPr algn="just"/>
            <a:r>
              <a:rPr lang="ru-RU" sz="2000" dirty="0" smtClean="0">
                <a:latin typeface="TT Hoves" pitchFamily="50" charset="-52"/>
              </a:rPr>
              <a:t>Новые </a:t>
            </a:r>
            <a:r>
              <a:rPr lang="ru-RU" sz="2000" dirty="0">
                <a:latin typeface="TT Hoves" pitchFamily="50" charset="-52"/>
              </a:rPr>
              <a:t>записи даже на других интерфейсах коммутатор запомнить не может и, в связи с перегрузкой, прекращает процесс коммутации по всем своим </a:t>
            </a:r>
            <a:r>
              <a:rPr lang="ru-RU" sz="2000" dirty="0" smtClean="0">
                <a:latin typeface="TT Hoves" pitchFamily="50" charset="-52"/>
              </a:rPr>
              <a:t>интерфейсам</a:t>
            </a:r>
            <a:endParaRPr lang="ru-RU" sz="2000" dirty="0">
              <a:latin typeface="TT Hoves" pitchFamily="50" charset="-52"/>
            </a:endParaRPr>
          </a:p>
        </p:txBody>
      </p:sp>
      <p:sp>
        <p:nvSpPr>
          <p:cNvPr id="19" name="Заголовок 3"/>
          <p:cNvSpPr>
            <a:spLocks noGrp="1"/>
          </p:cNvSpPr>
          <p:nvPr>
            <p:ph type="title"/>
          </p:nvPr>
        </p:nvSpPr>
        <p:spPr>
          <a:xfrm>
            <a:off x="5394960" y="958080"/>
            <a:ext cx="6012408" cy="93168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CAM-table overflow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496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16</a:t>
            </a:fld>
            <a:endParaRPr lang="ru-RU"/>
          </a:p>
        </p:txBody>
      </p:sp>
      <p:sp>
        <p:nvSpPr>
          <p:cNvPr id="13" name="Текст 2"/>
          <p:cNvSpPr>
            <a:spLocks noGrp="1"/>
          </p:cNvSpPr>
          <p:nvPr>
            <p:ph type="body" sz="half" idx="2"/>
          </p:nvPr>
        </p:nvSpPr>
        <p:spPr>
          <a:xfrm>
            <a:off x="5760721" y="2779363"/>
            <a:ext cx="5303520" cy="270703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 smtClean="0">
                <a:solidFill>
                  <a:srgbClr val="FF0000"/>
                </a:solidFill>
                <a:latin typeface="TT Hoves" pitchFamily="50" charset="-52"/>
              </a:rPr>
              <a:t>Методы защиты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T Hoves" pitchFamily="50" charset="-52"/>
              </a:rPr>
              <a:t>Port Security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TT Hoves" pitchFamily="50" charset="-52"/>
              </a:rPr>
              <a:t>Шифрование трафика</a:t>
            </a:r>
          </a:p>
          <a:p>
            <a:pPr algn="just"/>
            <a:r>
              <a:rPr lang="ru-RU" sz="2000" dirty="0" smtClean="0">
                <a:latin typeface="TT Hoves" pitchFamily="50" charset="-52"/>
              </a:rPr>
              <a:t>Последний сильно ухудшает производительность сети, но информация, попавшая в чужие руки, не будет прочитана</a:t>
            </a:r>
            <a:endParaRPr lang="en-US" sz="2000" dirty="0" smtClean="0">
              <a:latin typeface="TT Hoves" pitchFamily="50" charset="-52"/>
            </a:endParaRPr>
          </a:p>
        </p:txBody>
      </p:sp>
      <p:sp>
        <p:nvSpPr>
          <p:cNvPr id="14" name="Заголовок 3"/>
          <p:cNvSpPr>
            <a:spLocks noGrp="1"/>
          </p:cNvSpPr>
          <p:nvPr>
            <p:ph type="title"/>
          </p:nvPr>
        </p:nvSpPr>
        <p:spPr>
          <a:xfrm>
            <a:off x="5394960" y="958080"/>
            <a:ext cx="6012408" cy="143460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Защита от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/>
            </a:r>
            <a:b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CAM-table overflow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5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6448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7" y="2169762"/>
            <a:ext cx="6069281" cy="3594429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T Hoves"/>
              </a:rPr>
              <a:t>Т</a:t>
            </a:r>
            <a:r>
              <a:rPr lang="ru-RU" sz="2000" dirty="0" smtClean="0">
                <a:latin typeface="TT Hoves"/>
              </a:rPr>
              <a:t>ип </a:t>
            </a:r>
            <a:r>
              <a:rPr lang="ru-RU" sz="2000" dirty="0">
                <a:latin typeface="TT Hoves"/>
              </a:rPr>
              <a:t>атак, когда злоумышленник подключенный к </a:t>
            </a:r>
            <a:r>
              <a:rPr lang="ru-RU" sz="2000" dirty="0" smtClean="0">
                <a:latin typeface="TT Hoves"/>
              </a:rPr>
              <a:t>одному VLAN</a:t>
            </a:r>
            <a:r>
              <a:rPr lang="ru-RU" sz="2000" dirty="0">
                <a:latin typeface="TT Hoves"/>
              </a:rPr>
              <a:t>, получает доступ к другим VLAN, на вход в которые у него нет разрешения. </a:t>
            </a:r>
            <a:r>
              <a:rPr lang="ru-RU" sz="2000" dirty="0" smtClean="0">
                <a:latin typeface="TT Hoves"/>
              </a:rPr>
              <a:t/>
            </a:r>
            <a:br>
              <a:rPr lang="ru-RU" sz="2000" dirty="0" smtClean="0">
                <a:latin typeface="TT Hoves"/>
              </a:rPr>
            </a:br>
            <a:r>
              <a:rPr lang="ru-RU" sz="2000" dirty="0" smtClean="0">
                <a:latin typeface="TT Hoves"/>
              </a:rPr>
              <a:t/>
            </a:r>
            <a:br>
              <a:rPr lang="ru-RU" sz="2000" dirty="0" smtClean="0">
                <a:latin typeface="TT Hoves"/>
              </a:rPr>
            </a:br>
            <a:r>
              <a:rPr lang="ru-RU" sz="2000" dirty="0" smtClean="0">
                <a:latin typeface="TT Hoves"/>
              </a:rPr>
              <a:t>Примеры таких атак: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T Hoves"/>
              </a:rPr>
              <a:t>Switch Spoofing</a:t>
            </a:r>
            <a:endParaRPr lang="ru-RU" sz="2000" dirty="0" smtClean="0">
              <a:latin typeface="TT Hoves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/>
              </a:rPr>
              <a:t>Double Tagging</a:t>
            </a:r>
            <a:endParaRPr lang="ru-RU" sz="2000" dirty="0">
              <a:latin typeface="TT Hoves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9" name="Заголовок 3"/>
          <p:cNvSpPr>
            <a:spLocks noGrp="1"/>
          </p:cNvSpPr>
          <p:nvPr>
            <p:ph type="title"/>
          </p:nvPr>
        </p:nvSpPr>
        <p:spPr>
          <a:xfrm>
            <a:off x="5825315" y="1071840"/>
            <a:ext cx="5745362" cy="10979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VLAN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Hopping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356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Switch Spoofing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&amp;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/>
            </a:r>
            <a:b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Double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Tagging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half" idx="18"/>
          </p:nvPr>
        </p:nvSpPr>
        <p:spPr>
          <a:xfrm>
            <a:off x="5428323" y="2602522"/>
            <a:ext cx="6142354" cy="3584918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TT Hoves" pitchFamily="50" charset="-52"/>
              </a:rPr>
              <a:t>Методы защиты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itchFamily="50" charset="-52"/>
              </a:rPr>
              <a:t>Убедитесь, что порты не настроены на автоматическую работу в режиме </a:t>
            </a:r>
            <a:r>
              <a:rPr lang="ru-RU" sz="2000" dirty="0" err="1">
                <a:latin typeface="TT Hoves" pitchFamily="50" charset="-52"/>
              </a:rPr>
              <a:t>транка</a:t>
            </a:r>
            <a:r>
              <a:rPr lang="ru-RU" sz="2000" dirty="0">
                <a:latin typeface="TT Hoves" pitchFamily="50" charset="-52"/>
              </a:rPr>
              <a:t>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itchFamily="50" charset="-52"/>
              </a:rPr>
              <a:t>Отключите протокол DTP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itchFamily="50" charset="-52"/>
              </a:rPr>
              <a:t>НИКОГДА не используйте VLAN 1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itchFamily="50" charset="-52"/>
              </a:rPr>
              <a:t>Отключите и перенесите в неиспользуемый VLAN неиспользуемые порты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itchFamily="50" charset="-52"/>
              </a:rPr>
              <a:t>Всегда используйте специальный VLAN ID для всех </a:t>
            </a:r>
            <a:r>
              <a:rPr lang="ru-RU" sz="2000" dirty="0" err="1">
                <a:latin typeface="TT Hoves" pitchFamily="50" charset="-52"/>
              </a:rPr>
              <a:t>транковых</a:t>
            </a:r>
            <a:r>
              <a:rPr lang="ru-RU" sz="2000" dirty="0">
                <a:latin typeface="TT Hoves" pitchFamily="50" charset="-52"/>
              </a:rPr>
              <a:t> </a:t>
            </a:r>
            <a:r>
              <a:rPr lang="ru-RU" sz="2000" dirty="0" smtClean="0">
                <a:latin typeface="TT Hoves" pitchFamily="50" charset="-52"/>
              </a:rPr>
              <a:t>портов</a:t>
            </a:r>
            <a:endParaRPr lang="ru-RU" sz="2000" dirty="0">
              <a:latin typeface="TT Hoves" pitchFamily="50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1233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3"/>
          <p:cNvSpPr>
            <a:spLocks noGrp="1"/>
          </p:cNvSpPr>
          <p:nvPr>
            <p:ph type="title"/>
          </p:nvPr>
        </p:nvSpPr>
        <p:spPr>
          <a:xfrm>
            <a:off x="4971014" y="1097280"/>
            <a:ext cx="6878284" cy="15240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MAC-Spoofing </a:t>
            </a: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/>
            </a:r>
            <a:b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и защита от него</a:t>
            </a:r>
            <a:endParaRPr lang="ru-RU" sz="4000" dirty="0"/>
          </a:p>
        </p:txBody>
      </p:sp>
      <p:sp>
        <p:nvSpPr>
          <p:cNvPr id="17" name="Текст 5"/>
          <p:cNvSpPr>
            <a:spLocks noGrp="1"/>
          </p:cNvSpPr>
          <p:nvPr>
            <p:ph type="body" sz="half" idx="18"/>
          </p:nvPr>
        </p:nvSpPr>
        <p:spPr>
          <a:xfrm>
            <a:off x="5916003" y="2663482"/>
            <a:ext cx="4934877" cy="3341077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latin typeface="TT Hoves" pitchFamily="50" charset="-52"/>
              </a:rPr>
              <a:t>Суть данной атаки заключается в подмене MAC-адреса на сетевой карте компьютера, что позволяет ему перехватывать пакеты, адресованные другому устройству, находящемуся в том же широковещательном домене</a:t>
            </a:r>
            <a:r>
              <a:rPr lang="ru-RU" sz="2000" dirty="0" smtClean="0">
                <a:latin typeface="TT Hoves" pitchFamily="50" charset="-52"/>
              </a:rPr>
              <a:t>.</a:t>
            </a:r>
          </a:p>
          <a:p>
            <a:pPr algn="just"/>
            <a:r>
              <a:rPr lang="ru-RU" sz="2000" b="1" dirty="0" smtClean="0">
                <a:solidFill>
                  <a:srgbClr val="FF0000"/>
                </a:solidFill>
                <a:latin typeface="TT Hoves" pitchFamily="50" charset="-52"/>
              </a:rPr>
              <a:t>Метод защиты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T Hoves" pitchFamily="50" charset="-52"/>
              </a:rPr>
              <a:t>Port Security</a:t>
            </a:r>
            <a:endParaRPr lang="ru-RU" sz="2000" dirty="0">
              <a:latin typeface="TT Hoves" pitchFamily="50" charset="-52"/>
            </a:endParaRPr>
          </a:p>
        </p:txBody>
      </p:sp>
      <p:sp>
        <p:nvSpPr>
          <p:cNvPr id="18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9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6578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200651" y="1090246"/>
            <a:ext cx="6327887" cy="2235691"/>
          </a:xfrm>
        </p:spPr>
        <p:txBody>
          <a:bodyPr>
            <a:normAutofit/>
          </a:bodyPr>
          <a:lstStyle/>
          <a:p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Защита коммутаторов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285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259266" y="1065712"/>
            <a:ext cx="9220583" cy="2454728"/>
          </a:xfrm>
        </p:spPr>
        <p:txBody>
          <a:bodyPr>
            <a:norm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Защита </a:t>
            </a:r>
            <a:b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сегментов сети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09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805618" y="2418394"/>
            <a:ext cx="4182444" cy="2737903"/>
          </a:xfrm>
        </p:spPr>
        <p:txBody>
          <a:bodyPr>
            <a:noAutofit/>
          </a:bodyPr>
          <a:lstStyle/>
          <a:p>
            <a:pPr algn="just"/>
            <a:r>
              <a:rPr lang="ru-RU" sz="2000" b="1" dirty="0" smtClean="0">
                <a:solidFill>
                  <a:prstClr val="black"/>
                </a:solidFill>
                <a:highlight>
                  <a:srgbClr val="FFFFFF"/>
                </a:highlight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Списки контроля доступа </a:t>
            </a:r>
            <a:r>
              <a:rPr lang="ru-RU" sz="2000" dirty="0" smtClean="0">
                <a:solidFill>
                  <a:prstClr val="black"/>
                </a:solidFill>
                <a:highlight>
                  <a:srgbClr val="FFFFFF"/>
                </a:highlight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br>
              <a:rPr lang="ru-RU" sz="2000" dirty="0" smtClean="0">
                <a:solidFill>
                  <a:prstClr val="black"/>
                </a:solidFill>
                <a:highlight>
                  <a:srgbClr val="FFFFFF"/>
                </a:highlight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ru-RU" sz="2000" dirty="0" smtClean="0">
                <a:latin typeface="TT Hoves"/>
              </a:rPr>
              <a:t>которые определяют, </a:t>
            </a:r>
            <a:r>
              <a:rPr lang="ru-RU" sz="2000" dirty="0">
                <a:latin typeface="TT Hoves"/>
              </a:rPr>
              <a:t>кто </a:t>
            </a:r>
            <a:r>
              <a:rPr lang="ru-RU" sz="2000" dirty="0" smtClean="0">
                <a:latin typeface="TT Hoves"/>
              </a:rPr>
              <a:t/>
            </a:r>
            <a:br>
              <a:rPr lang="ru-RU" sz="2000" dirty="0" smtClean="0">
                <a:latin typeface="TT Hoves"/>
              </a:rPr>
            </a:br>
            <a:r>
              <a:rPr lang="ru-RU" sz="2000" dirty="0" smtClean="0">
                <a:latin typeface="TT Hoves"/>
              </a:rPr>
              <a:t>или что </a:t>
            </a:r>
            <a:r>
              <a:rPr lang="ru-RU" sz="2000" dirty="0">
                <a:latin typeface="TT Hoves"/>
              </a:rPr>
              <a:t>может получать </a:t>
            </a:r>
            <a:r>
              <a:rPr lang="ru-RU" sz="2000" dirty="0" smtClean="0">
                <a:latin typeface="TT Hoves"/>
              </a:rPr>
              <a:t/>
            </a:r>
            <a:br>
              <a:rPr lang="ru-RU" sz="2000" dirty="0" smtClean="0">
                <a:latin typeface="TT Hoves"/>
              </a:rPr>
            </a:br>
            <a:r>
              <a:rPr lang="ru-RU" sz="2000" dirty="0" smtClean="0">
                <a:latin typeface="TT Hoves"/>
              </a:rPr>
              <a:t>доступ к объекту и </a:t>
            </a:r>
            <a:r>
              <a:rPr lang="ru-RU" sz="2000" dirty="0">
                <a:latin typeface="TT Hoves"/>
              </a:rPr>
              <a:t>какие </a:t>
            </a:r>
            <a:r>
              <a:rPr lang="ru-RU" sz="2000" dirty="0" smtClean="0">
                <a:latin typeface="TT Hoves"/>
              </a:rPr>
              <a:t/>
            </a:r>
            <a:br>
              <a:rPr lang="ru-RU" sz="2000" dirty="0" smtClean="0">
                <a:latin typeface="TT Hoves"/>
              </a:rPr>
            </a:br>
            <a:r>
              <a:rPr lang="ru-RU" sz="2000" dirty="0" smtClean="0">
                <a:latin typeface="TT Hoves"/>
              </a:rPr>
              <a:t>именно </a:t>
            </a:r>
            <a:r>
              <a:rPr lang="ru-RU" sz="2000" dirty="0">
                <a:latin typeface="TT Hoves"/>
              </a:rPr>
              <a:t>операции разрешено </a:t>
            </a:r>
            <a:r>
              <a:rPr lang="ru-RU" sz="2000" dirty="0" smtClean="0">
                <a:latin typeface="TT Hoves"/>
              </a:rPr>
              <a:t/>
            </a:r>
            <a:br>
              <a:rPr lang="ru-RU" sz="2000" dirty="0" smtClean="0">
                <a:latin typeface="TT Hoves"/>
              </a:rPr>
            </a:br>
            <a:r>
              <a:rPr lang="ru-RU" sz="2000" dirty="0" smtClean="0">
                <a:latin typeface="TT Hoves"/>
              </a:rPr>
              <a:t>или </a:t>
            </a:r>
            <a:r>
              <a:rPr lang="ru-RU" sz="2000" dirty="0">
                <a:latin typeface="TT Hoves"/>
              </a:rPr>
              <a:t>запрещено выполнять </a:t>
            </a:r>
            <a:r>
              <a:rPr lang="ru-RU" sz="2000" dirty="0" smtClean="0">
                <a:latin typeface="TT Hoves"/>
              </a:rPr>
              <a:t>субъекту</a:t>
            </a:r>
            <a:endParaRPr lang="ru-RU" sz="2000" dirty="0">
              <a:latin typeface="TT Hoves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9" name="Заголовок 3"/>
          <p:cNvSpPr>
            <a:spLocks noGrp="1"/>
          </p:cNvSpPr>
          <p:nvPr>
            <p:ph type="title"/>
          </p:nvPr>
        </p:nvSpPr>
        <p:spPr>
          <a:xfrm>
            <a:off x="7073823" y="1054255"/>
            <a:ext cx="1406636" cy="10979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ACL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4673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5621756" y="770898"/>
            <a:ext cx="6072013" cy="1097927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Преимущества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ACL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10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9804400" y="61809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187462" y="2127738"/>
            <a:ext cx="620736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rgbClr val="FF0000"/>
                </a:solidFill>
                <a:latin typeface="TT Hoves"/>
              </a:rPr>
              <a:t>Производительность сети</a:t>
            </a:r>
          </a:p>
          <a:p>
            <a:pPr algn="just"/>
            <a:r>
              <a:rPr lang="ru-RU" dirty="0">
                <a:latin typeface="TT Hoves"/>
              </a:rPr>
              <a:t>Производительность сети можно повысить, разрешив только соответствующим службам обмениваться данными с устройствами </a:t>
            </a:r>
            <a:r>
              <a:rPr lang="ru-RU" dirty="0" smtClean="0">
                <a:latin typeface="TT Hoves"/>
              </a:rPr>
              <a:t>сети</a:t>
            </a:r>
          </a:p>
          <a:p>
            <a:pPr algn="just"/>
            <a:endParaRPr lang="ru-RU" dirty="0">
              <a:latin typeface="TT Hoves"/>
            </a:endParaRPr>
          </a:p>
          <a:p>
            <a:pPr algn="just"/>
            <a:r>
              <a:rPr lang="ru-RU" sz="2000" b="1" dirty="0">
                <a:solidFill>
                  <a:srgbClr val="FF0000"/>
                </a:solidFill>
                <a:latin typeface="TT Hoves"/>
              </a:rPr>
              <a:t>Защита </a:t>
            </a:r>
            <a:r>
              <a:rPr lang="ru-RU" sz="2000" b="1" dirty="0" smtClean="0">
                <a:solidFill>
                  <a:srgbClr val="FF0000"/>
                </a:solidFill>
                <a:latin typeface="TT Hoves"/>
              </a:rPr>
              <a:t>сети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pPr algn="just"/>
            <a:r>
              <a:rPr lang="ru-RU" dirty="0">
                <a:latin typeface="TT Hoves"/>
              </a:rPr>
              <a:t>В сетевой среде пользователям может быть ограничен доступ к конфиденциальным службам</a:t>
            </a:r>
          </a:p>
          <a:p>
            <a:pPr algn="just"/>
            <a:endParaRPr lang="ru-RU" dirty="0" smtClean="0"/>
          </a:p>
          <a:p>
            <a:pPr algn="just"/>
            <a:r>
              <a:rPr lang="ru-RU" b="1" dirty="0">
                <a:solidFill>
                  <a:srgbClr val="FF0000"/>
                </a:solidFill>
                <a:latin typeface="TT Hoves"/>
              </a:rPr>
              <a:t>Контроль </a:t>
            </a:r>
            <a:r>
              <a:rPr lang="ru-RU" b="1" dirty="0" smtClean="0">
                <a:solidFill>
                  <a:srgbClr val="FF0000"/>
                </a:solidFill>
                <a:latin typeface="TT Hoves"/>
              </a:rPr>
              <a:t>трафика</a:t>
            </a:r>
          </a:p>
          <a:p>
            <a:pPr algn="just"/>
            <a:r>
              <a:rPr lang="ru-RU" dirty="0">
                <a:latin typeface="TT Hoves"/>
              </a:rPr>
              <a:t>Разрешает и запрещает трафик, в зависимости от потребностей сети</a:t>
            </a:r>
          </a:p>
          <a:p>
            <a:pPr algn="just"/>
            <a:endParaRPr lang="ru-RU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33620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/>
          <p:cNvSpPr>
            <a:spLocks noGrp="1"/>
          </p:cNvSpPr>
          <p:nvPr>
            <p:ph type="body" sz="half" idx="2"/>
          </p:nvPr>
        </p:nvSpPr>
        <p:spPr>
          <a:xfrm>
            <a:off x="5293658" y="2371653"/>
            <a:ext cx="6069281" cy="1230142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chemeClr val="accent1"/>
                </a:solidFill>
                <a:latin typeface="TT Hoves"/>
              </a:rPr>
              <a:t>Стандартные </a:t>
            </a:r>
            <a:r>
              <a:rPr lang="en-US" sz="2000" b="1" dirty="0" smtClean="0">
                <a:solidFill>
                  <a:schemeClr val="accent1"/>
                </a:solidFill>
                <a:latin typeface="TT Hoves"/>
              </a:rPr>
              <a:t>ACL</a:t>
            </a:r>
            <a:r>
              <a:rPr lang="en-US" sz="1800" dirty="0" smtClean="0">
                <a:latin typeface="TT Hoves"/>
              </a:rPr>
              <a:t/>
            </a:r>
            <a:br>
              <a:rPr lang="en-US" sz="1800" dirty="0" smtClean="0">
                <a:latin typeface="TT Hoves"/>
              </a:rPr>
            </a:br>
            <a:r>
              <a:rPr lang="ru-RU" sz="1800" dirty="0" smtClean="0">
                <a:latin typeface="TT Hoves"/>
              </a:rPr>
              <a:t>Могут </a:t>
            </a:r>
            <a:r>
              <a:rPr lang="ru-RU" sz="1800" dirty="0">
                <a:latin typeface="TT Hoves"/>
              </a:rPr>
              <a:t>проверять только адреса источников</a:t>
            </a:r>
          </a:p>
          <a:p>
            <a:endParaRPr lang="ru-RU" sz="1400" dirty="0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>
          <a:xfrm>
            <a:off x="5225657" y="1071840"/>
            <a:ext cx="6878284" cy="10979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Standard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vs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Extended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20" name="Текст 19"/>
          <p:cNvSpPr>
            <a:spLocks noGrp="1"/>
          </p:cNvSpPr>
          <p:nvPr>
            <p:ph type="body" sz="half" idx="17"/>
          </p:nvPr>
        </p:nvSpPr>
        <p:spPr>
          <a:xfrm>
            <a:off x="5293657" y="3739283"/>
            <a:ext cx="6069281" cy="1590192"/>
          </a:xfrm>
        </p:spPr>
        <p:txBody>
          <a:bodyPr>
            <a:noAutofit/>
          </a:bodyPr>
          <a:lstStyle/>
          <a:p>
            <a:r>
              <a:rPr lang="ru-RU" sz="2000" b="1" dirty="0" smtClean="0">
                <a:solidFill>
                  <a:schemeClr val="accent1"/>
                </a:solidFill>
                <a:latin typeface="TT Hoves"/>
              </a:rPr>
              <a:t>Расширенные</a:t>
            </a:r>
            <a:r>
              <a:rPr lang="en-US" sz="2000" b="1" dirty="0" smtClean="0">
                <a:solidFill>
                  <a:schemeClr val="accent1"/>
                </a:solidFill>
                <a:latin typeface="TT Hoves"/>
              </a:rPr>
              <a:t> ACL</a:t>
            </a:r>
            <a:r>
              <a:rPr lang="ru-RU" sz="1800" dirty="0" smtClean="0">
                <a:latin typeface="TT Hoves"/>
              </a:rPr>
              <a:t/>
            </a:r>
            <a:br>
              <a:rPr lang="ru-RU" sz="1800" dirty="0" smtClean="0">
                <a:latin typeface="TT Hoves"/>
              </a:rPr>
            </a:br>
            <a:r>
              <a:rPr lang="ru-RU" sz="1800" dirty="0" smtClean="0">
                <a:latin typeface="TT Hoves"/>
              </a:rPr>
              <a:t>Могут </a:t>
            </a:r>
            <a:r>
              <a:rPr lang="ru-RU" sz="1800" dirty="0">
                <a:latin typeface="TT Hoves"/>
              </a:rPr>
              <a:t>проверять адреса источников, а также адреса получателей, в случае IP ещё тип протокола и TCP/UDP порты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959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Стандартный список доступа</a:t>
            </a: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6" name="Текст 8"/>
          <p:cNvSpPr txBox="1">
            <a:spLocks/>
          </p:cNvSpPr>
          <p:nvPr/>
        </p:nvSpPr>
        <p:spPr>
          <a:xfrm>
            <a:off x="548640" y="2083443"/>
            <a:ext cx="11369040" cy="126935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200" dirty="0" smtClean="0">
                <a:latin typeface="TT Hoves" pitchFamily="50" charset="-52"/>
              </a:rPr>
              <a:t>Router(</a:t>
            </a:r>
            <a:r>
              <a:rPr lang="en-US" sz="2200" dirty="0" err="1" smtClean="0">
                <a:latin typeface="TT Hoves" pitchFamily="50" charset="-52"/>
              </a:rPr>
              <a:t>config</a:t>
            </a:r>
            <a:r>
              <a:rPr lang="en-US" sz="2200" dirty="0" smtClean="0">
                <a:latin typeface="TT Hoves" pitchFamily="50" charset="-52"/>
              </a:rPr>
              <a:t>)#access-list &lt;</a:t>
            </a:r>
            <a:r>
              <a:rPr lang="ru-RU" sz="2200" dirty="0" smtClean="0">
                <a:latin typeface="TT Hoves" pitchFamily="50" charset="-52"/>
              </a:rPr>
              <a:t>номер списка от 1 до 99&gt; {</a:t>
            </a:r>
            <a:r>
              <a:rPr lang="en-US" sz="2200" dirty="0" smtClean="0">
                <a:latin typeface="TT Hoves" pitchFamily="50" charset="-52"/>
              </a:rPr>
              <a:t>permit | deny | remark} {address | any | host} [source-wildcard] [log]</a:t>
            </a:r>
            <a:r>
              <a:rPr lang="en-US" sz="2000" dirty="0" smtClean="0">
                <a:latin typeface="TT Hoves" pitchFamily="50" charset="-52"/>
              </a:rPr>
              <a:t/>
            </a:r>
            <a:br>
              <a:rPr lang="en-US" sz="2000" dirty="0" smtClean="0">
                <a:latin typeface="TT Hoves" pitchFamily="50" charset="-52"/>
              </a:rPr>
            </a:br>
            <a:endParaRPr lang="en-US" dirty="0">
              <a:latin typeface="TT Hoves" pitchFamily="50" charset="-5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" y="3072348"/>
            <a:ext cx="11369040" cy="378565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 err="1" smtClean="0">
                <a:latin typeface="TT Hoves" pitchFamily="50" charset="-52"/>
              </a:rPr>
              <a:t>permit</a:t>
            </a:r>
            <a:r>
              <a:rPr lang="ru-RU" sz="2000" dirty="0">
                <a:latin typeface="TT Hoves" pitchFamily="50" charset="-52"/>
              </a:rPr>
              <a:t>: </a:t>
            </a:r>
            <a:r>
              <a:rPr lang="ru-RU" sz="2000" i="1" dirty="0" smtClean="0">
                <a:latin typeface="TT Hoves" pitchFamily="50" charset="-52"/>
              </a:rPr>
              <a:t>разрешить</a:t>
            </a:r>
            <a:endParaRPr lang="en-US" sz="2000" dirty="0">
              <a:latin typeface="TT Hoves" pitchFamily="50" charset="-52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 err="1" smtClean="0">
                <a:latin typeface="TT Hoves" pitchFamily="50" charset="-52"/>
              </a:rPr>
              <a:t>deny</a:t>
            </a:r>
            <a:r>
              <a:rPr lang="ru-RU" sz="2000" dirty="0">
                <a:latin typeface="TT Hoves" pitchFamily="50" charset="-52"/>
              </a:rPr>
              <a:t>: </a:t>
            </a:r>
            <a:r>
              <a:rPr lang="ru-RU" sz="2000" i="1" dirty="0" smtClean="0">
                <a:latin typeface="TT Hoves" pitchFamily="50" charset="-52"/>
              </a:rPr>
              <a:t>запретить</a:t>
            </a:r>
            <a:endParaRPr lang="en-US" sz="2000" dirty="0">
              <a:latin typeface="TT Hoves" pitchFamily="50" charset="-52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 err="1" smtClean="0">
                <a:latin typeface="TT Hoves" pitchFamily="50" charset="-52"/>
              </a:rPr>
              <a:t>remark</a:t>
            </a:r>
            <a:r>
              <a:rPr lang="ru-RU" sz="2000" dirty="0">
                <a:latin typeface="TT Hoves" pitchFamily="50" charset="-52"/>
              </a:rPr>
              <a:t>: </a:t>
            </a:r>
            <a:r>
              <a:rPr lang="ru-RU" sz="2000" i="1" dirty="0">
                <a:latin typeface="TT Hoves" pitchFamily="50" charset="-52"/>
              </a:rPr>
              <a:t>комментарий о списке </a:t>
            </a:r>
            <a:r>
              <a:rPr lang="ru-RU" sz="2000" i="1" dirty="0" smtClean="0">
                <a:latin typeface="TT Hoves" pitchFamily="50" charset="-52"/>
              </a:rPr>
              <a:t>доступа</a:t>
            </a:r>
            <a:endParaRPr lang="en-US" sz="2000" dirty="0">
              <a:latin typeface="TT Hoves" pitchFamily="50" charset="-52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 err="1" smtClean="0">
                <a:latin typeface="TT Hoves" pitchFamily="50" charset="-52"/>
              </a:rPr>
              <a:t>address</a:t>
            </a:r>
            <a:r>
              <a:rPr lang="ru-RU" sz="2000" dirty="0">
                <a:latin typeface="TT Hoves" pitchFamily="50" charset="-52"/>
              </a:rPr>
              <a:t>: </a:t>
            </a:r>
            <a:r>
              <a:rPr lang="ru-RU" sz="2000" i="1" dirty="0">
                <a:latin typeface="TT Hoves" pitchFamily="50" charset="-52"/>
              </a:rPr>
              <a:t>запрещаем или разрешаем </a:t>
            </a:r>
            <a:r>
              <a:rPr lang="ru-RU" sz="2000" i="1" dirty="0" smtClean="0">
                <a:latin typeface="TT Hoves" pitchFamily="50" charset="-52"/>
              </a:rPr>
              <a:t>сеть</a:t>
            </a:r>
            <a:endParaRPr lang="en-US" sz="2000" i="1" dirty="0" smtClean="0">
              <a:latin typeface="TT Hoves" pitchFamily="50" charset="-52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2000" i="1" dirty="0">
              <a:latin typeface="TT Hoves" pitchFamily="50" charset="-52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2000" i="1" dirty="0" smtClean="0">
              <a:latin typeface="TT Hoves" pitchFamily="50" charset="-52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2000" i="1" dirty="0">
              <a:latin typeface="TT Hoves" pitchFamily="50" charset="-52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2000" dirty="0">
              <a:latin typeface="TT Hoves" pitchFamily="50" charset="-52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 err="1" smtClean="0">
                <a:latin typeface="TT Hoves" pitchFamily="50" charset="-52"/>
              </a:rPr>
              <a:t>any</a:t>
            </a:r>
            <a:r>
              <a:rPr lang="ru-RU" sz="2000" dirty="0">
                <a:latin typeface="TT Hoves" pitchFamily="50" charset="-52"/>
              </a:rPr>
              <a:t>: </a:t>
            </a:r>
            <a:r>
              <a:rPr lang="ru-RU" sz="2000" i="1" dirty="0">
                <a:latin typeface="TT Hoves" pitchFamily="50" charset="-52"/>
              </a:rPr>
              <a:t>разрешаем или запрещаем </a:t>
            </a:r>
            <a:r>
              <a:rPr lang="ru-RU" sz="2000" i="1" dirty="0" smtClean="0">
                <a:latin typeface="TT Hoves" pitchFamily="50" charset="-52"/>
              </a:rPr>
              <a:t>всё</a:t>
            </a:r>
            <a:endParaRPr lang="en-US" sz="2000" dirty="0">
              <a:latin typeface="TT Hoves" pitchFamily="50" charset="-52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 err="1" smtClean="0">
                <a:latin typeface="TT Hoves" pitchFamily="50" charset="-52"/>
              </a:rPr>
              <a:t>host</a:t>
            </a:r>
            <a:r>
              <a:rPr lang="ru-RU" sz="2000" dirty="0">
                <a:latin typeface="TT Hoves" pitchFamily="50" charset="-52"/>
              </a:rPr>
              <a:t>: </a:t>
            </a:r>
            <a:r>
              <a:rPr lang="ru-RU" sz="2000" i="1" dirty="0">
                <a:latin typeface="TT Hoves" pitchFamily="50" charset="-52"/>
              </a:rPr>
              <a:t>разрешаем или запрещаем </a:t>
            </a:r>
            <a:r>
              <a:rPr lang="ru-RU" sz="2000" i="1" dirty="0" smtClean="0">
                <a:latin typeface="TT Hoves" pitchFamily="50" charset="-52"/>
              </a:rPr>
              <a:t>хосту</a:t>
            </a:r>
            <a:endParaRPr lang="en-US" sz="2000" dirty="0">
              <a:latin typeface="TT Hoves" pitchFamily="50" charset="-52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 err="1" smtClean="0">
                <a:latin typeface="TT Hoves" pitchFamily="50" charset="-52"/>
              </a:rPr>
              <a:t>source-wildcard</a:t>
            </a:r>
            <a:r>
              <a:rPr lang="ru-RU" sz="2000" dirty="0">
                <a:latin typeface="TT Hoves" pitchFamily="50" charset="-52"/>
              </a:rPr>
              <a:t>: </a:t>
            </a:r>
            <a:r>
              <a:rPr lang="ru-RU" sz="2000" i="1" dirty="0" err="1">
                <a:latin typeface="TT Hoves" pitchFamily="50" charset="-52"/>
              </a:rPr>
              <a:t>WildCard</a:t>
            </a:r>
            <a:r>
              <a:rPr lang="ru-RU" sz="2000" i="1" dirty="0">
                <a:latin typeface="TT Hoves" pitchFamily="50" charset="-52"/>
              </a:rPr>
              <a:t> маска </a:t>
            </a:r>
            <a:r>
              <a:rPr lang="ru-RU" sz="2000" i="1" dirty="0" smtClean="0">
                <a:latin typeface="TT Hoves" pitchFamily="50" charset="-52"/>
              </a:rPr>
              <a:t>сети</a:t>
            </a:r>
            <a:endParaRPr lang="en-US" sz="2000" dirty="0">
              <a:latin typeface="TT Hoves" pitchFamily="50" charset="-52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 err="1" smtClean="0">
                <a:latin typeface="TT Hoves" pitchFamily="50" charset="-52"/>
              </a:rPr>
              <a:t>log</a:t>
            </a:r>
            <a:r>
              <a:rPr lang="ru-RU" sz="2000" dirty="0">
                <a:latin typeface="TT Hoves" pitchFamily="50" charset="-52"/>
              </a:rPr>
              <a:t>: </a:t>
            </a:r>
            <a:r>
              <a:rPr lang="ru-RU" sz="2000" i="1" dirty="0">
                <a:latin typeface="TT Hoves" pitchFamily="50" charset="-52"/>
              </a:rPr>
              <a:t>включаем </a:t>
            </a:r>
            <a:r>
              <a:rPr lang="ru-RU" sz="2000" i="1" dirty="0" err="1">
                <a:latin typeface="TT Hoves" pitchFamily="50" charset="-52"/>
              </a:rPr>
              <a:t>логгирование</a:t>
            </a:r>
            <a:r>
              <a:rPr lang="ru-RU" sz="2000" i="1" dirty="0">
                <a:latin typeface="TT Hoves" pitchFamily="50" charset="-52"/>
              </a:rPr>
              <a:t> пакеты проходящие через данную запись ACL</a:t>
            </a:r>
            <a:endParaRPr lang="ru-RU" sz="2000" dirty="0">
              <a:latin typeface="TT Hoves" pitchFamily="50" charset="-52"/>
            </a:endParaRPr>
          </a:p>
          <a:p>
            <a:pPr>
              <a:lnSpc>
                <a:spcPct val="150000"/>
              </a:lnSpc>
            </a:pPr>
            <a:endParaRPr lang="ru-RU" sz="2000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9648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667240" y="5876189"/>
            <a:ext cx="2044896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25</a:t>
            </a:fld>
            <a:endParaRPr lang="ru-RU"/>
          </a:p>
        </p:txBody>
      </p:sp>
      <p:sp>
        <p:nvSpPr>
          <p:cNvPr id="5" name="Текст 8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905000"/>
            <a:ext cx="11262360" cy="456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T Hoves" pitchFamily="50" charset="-52"/>
              </a:rPr>
              <a:t>Router(</a:t>
            </a:r>
            <a:r>
              <a:rPr lang="en-US" sz="2000" dirty="0" err="1">
                <a:latin typeface="TT Hoves" pitchFamily="50" charset="-52"/>
              </a:rPr>
              <a:t>config</a:t>
            </a:r>
            <a:r>
              <a:rPr lang="en-US" sz="2000" dirty="0">
                <a:latin typeface="TT Hoves" pitchFamily="50" charset="-52"/>
              </a:rPr>
              <a:t>)#access-list &lt;</a:t>
            </a:r>
            <a:r>
              <a:rPr lang="ru-RU" sz="2000" dirty="0">
                <a:latin typeface="TT Hoves" pitchFamily="50" charset="-52"/>
              </a:rPr>
              <a:t>номер списка от 100 до 199&gt; {</a:t>
            </a:r>
            <a:r>
              <a:rPr lang="en-US" sz="2000" dirty="0">
                <a:latin typeface="TT Hoves" pitchFamily="50" charset="-52"/>
              </a:rPr>
              <a:t>permit | deny | remark} protocol source [source-wildcard] [operator operand] [port &lt;</a:t>
            </a:r>
            <a:r>
              <a:rPr lang="ru-RU" sz="2000" dirty="0">
                <a:latin typeface="TT Hoves" pitchFamily="50" charset="-52"/>
              </a:rPr>
              <a:t>порт или название протокола&gt; [</a:t>
            </a:r>
            <a:r>
              <a:rPr lang="en-US" sz="2000" dirty="0" smtClean="0">
                <a:latin typeface="TT Hoves" pitchFamily="50" charset="-52"/>
              </a:rPr>
              <a:t>established]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T Hoves" pitchFamily="50" charset="-52"/>
              </a:rPr>
              <a:t>protocol source: </a:t>
            </a:r>
            <a:r>
              <a:rPr lang="ru-RU" sz="2000" i="1" dirty="0" smtClean="0">
                <a:latin typeface="TT Hoves" pitchFamily="50" charset="-52"/>
              </a:rPr>
              <a:t>какой протокол будем разрешать или закрывать (</a:t>
            </a:r>
            <a:r>
              <a:rPr lang="en-US" sz="2000" i="1" dirty="0" smtClean="0">
                <a:latin typeface="TT Hoves" pitchFamily="50" charset="-52"/>
              </a:rPr>
              <a:t>ICMP, TCP, UDP, IP, OSPF </a:t>
            </a:r>
            <a:r>
              <a:rPr lang="ru-RU" sz="2000" i="1" dirty="0" smtClean="0">
                <a:latin typeface="TT Hoves" pitchFamily="50" charset="-52"/>
              </a:rPr>
              <a:t>и </a:t>
            </a:r>
            <a:r>
              <a:rPr lang="ru-RU" sz="2000" i="1" dirty="0" err="1" smtClean="0">
                <a:latin typeface="TT Hoves" pitchFamily="50" charset="-52"/>
              </a:rPr>
              <a:t>т.д</a:t>
            </a:r>
            <a:r>
              <a:rPr lang="ru-RU" sz="2000" i="1" dirty="0" smtClean="0">
                <a:latin typeface="TT Hoves" pitchFamily="50" charset="-52"/>
              </a:rPr>
              <a:t>)</a:t>
            </a:r>
            <a:endParaRPr lang="en-US" sz="2000" dirty="0" smtClean="0">
              <a:latin typeface="TT Hoves" pitchFamily="50" charset="-52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T Hoves" pitchFamily="50" charset="-52"/>
              </a:rPr>
              <a:t>deny: </a:t>
            </a:r>
            <a:r>
              <a:rPr lang="ru-RU" sz="2000" i="1" dirty="0" smtClean="0">
                <a:latin typeface="TT Hoves" pitchFamily="50" charset="-52"/>
              </a:rPr>
              <a:t>запретить</a:t>
            </a:r>
            <a:endParaRPr lang="en-US" sz="2000" i="1" dirty="0" smtClean="0">
              <a:latin typeface="TT Hoves" pitchFamily="50" charset="-52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 err="1">
                <a:latin typeface="TT Hoves" pitchFamily="50" charset="-52"/>
              </a:rPr>
              <a:t>port</a:t>
            </a:r>
            <a:r>
              <a:rPr lang="ru-RU" sz="2000" dirty="0">
                <a:latin typeface="TT Hoves" pitchFamily="50" charset="-52"/>
              </a:rPr>
              <a:t>: </a:t>
            </a:r>
            <a:r>
              <a:rPr lang="ru-RU" sz="2000" i="1" dirty="0">
                <a:latin typeface="TT Hoves" pitchFamily="50" charset="-52"/>
              </a:rPr>
              <a:t>номер порта (TCP или UDP), можно указать имя</a:t>
            </a:r>
            <a:endParaRPr lang="ru-RU" sz="2000" dirty="0">
              <a:latin typeface="TT Hoves" pitchFamily="50" charset="-52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2000" dirty="0" err="1">
                <a:latin typeface="TT Hoves" pitchFamily="50" charset="-52"/>
              </a:rPr>
              <a:t>established</a:t>
            </a:r>
            <a:r>
              <a:rPr lang="ru-RU" sz="2000" dirty="0">
                <a:latin typeface="TT Hoves" pitchFamily="50" charset="-52"/>
              </a:rPr>
              <a:t>: </a:t>
            </a:r>
            <a:r>
              <a:rPr lang="ru-RU" sz="2000" i="1" dirty="0">
                <a:latin typeface="TT Hoves" pitchFamily="50" charset="-52"/>
              </a:rPr>
              <a:t>разрешаем прохождение TCP-сегментов, которые являются частью уже созданной TCP-сессии</a:t>
            </a:r>
            <a:endParaRPr lang="ru-RU" sz="2000" dirty="0">
              <a:latin typeface="TT Hoves" pitchFamily="50" charset="-52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itchFamily="50" charset="-52"/>
            </a:endParaRP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dirty="0" smtClean="0">
              <a:latin typeface="TT Hoves" pitchFamily="50" charset="-52"/>
            </a:endParaRPr>
          </a:p>
        </p:txBody>
      </p:sp>
      <p:sp>
        <p:nvSpPr>
          <p:cNvPr id="11" name="Заголовок 3"/>
          <p:cNvSpPr>
            <a:spLocks noGrp="1"/>
          </p:cNvSpPr>
          <p:nvPr>
            <p:ph type="title"/>
          </p:nvPr>
        </p:nvSpPr>
        <p:spPr>
          <a:xfrm>
            <a:off x="2681829" y="1071840"/>
            <a:ext cx="9067259" cy="1097927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Расширенный список доступа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6427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Расширенный список доступа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8"/>
          <p:cNvSpPr>
            <a:spLocks noGrp="1"/>
          </p:cNvSpPr>
          <p:nvPr>
            <p:ph type="body" sz="quarter" idx="15"/>
          </p:nvPr>
        </p:nvSpPr>
        <p:spPr>
          <a:xfrm>
            <a:off x="356685" y="334530"/>
            <a:ext cx="9447715" cy="365125"/>
          </a:xfrm>
        </p:spPr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680" y="1786176"/>
            <a:ext cx="11506200" cy="18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T Hoves" pitchFamily="50" charset="-52"/>
              </a:rPr>
              <a:t>Router(</a:t>
            </a:r>
            <a:r>
              <a:rPr lang="en-US" sz="2000" dirty="0" err="1">
                <a:latin typeface="TT Hoves" pitchFamily="50" charset="-52"/>
              </a:rPr>
              <a:t>config</a:t>
            </a:r>
            <a:r>
              <a:rPr lang="en-US" sz="2000" dirty="0">
                <a:latin typeface="TT Hoves" pitchFamily="50" charset="-52"/>
              </a:rPr>
              <a:t>)#access-list &lt;</a:t>
            </a:r>
            <a:r>
              <a:rPr lang="ru-RU" sz="2000" dirty="0">
                <a:latin typeface="TT Hoves" pitchFamily="50" charset="-52"/>
              </a:rPr>
              <a:t>номер списка от 100 до 199&gt; {</a:t>
            </a:r>
            <a:r>
              <a:rPr lang="en-US" sz="2000" dirty="0">
                <a:latin typeface="TT Hoves" pitchFamily="50" charset="-52"/>
              </a:rPr>
              <a:t>permit | deny | remark} protocol source [source-wildcard] [operator operand] [port &lt;</a:t>
            </a:r>
            <a:r>
              <a:rPr lang="ru-RU" sz="2000" dirty="0">
                <a:latin typeface="TT Hoves" pitchFamily="50" charset="-52"/>
              </a:rPr>
              <a:t>порт или название протокола&gt; [</a:t>
            </a:r>
            <a:r>
              <a:rPr lang="en-US" sz="2000" dirty="0" smtClean="0">
                <a:latin typeface="TT Hoves" pitchFamily="50" charset="-52"/>
              </a:rPr>
              <a:t>established]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T Hoves" pitchFamily="50" charset="-52"/>
              </a:rPr>
              <a:t>operator:</a:t>
            </a:r>
            <a:endParaRPr lang="en-US" sz="2000" i="1" dirty="0">
              <a:latin typeface="TT Hoves" pitchFamily="50" charset="-52"/>
            </a:endParaRPr>
          </a:p>
          <a:p>
            <a:pPr>
              <a:lnSpc>
                <a:spcPct val="150000"/>
              </a:lnSpc>
            </a:pPr>
            <a:endParaRPr lang="ru-RU" sz="2000" dirty="0">
              <a:latin typeface="TT Hoves" pitchFamily="50" charset="-5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" y="3307080"/>
            <a:ext cx="11247120" cy="378565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i="1" dirty="0" smtClean="0">
                <a:latin typeface="TT Hoves" pitchFamily="50" charset="-52"/>
              </a:rPr>
              <a:t>A.B.C.D — </a:t>
            </a:r>
            <a:r>
              <a:rPr lang="ru-RU" sz="2000" i="1" dirty="0" smtClean="0">
                <a:latin typeface="TT Hoves" pitchFamily="50" charset="-52"/>
              </a:rPr>
              <a:t>адрес получателя</a:t>
            </a:r>
            <a:endParaRPr lang="en-US" sz="2000" i="1" dirty="0" smtClean="0">
              <a:latin typeface="TT Hoves" pitchFamily="50" charset="-52"/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i="1" dirty="0" smtClean="0">
                <a:latin typeface="TT Hoves" pitchFamily="50" charset="-52"/>
              </a:rPr>
              <a:t>any </a:t>
            </a:r>
            <a:r>
              <a:rPr lang="en-US" sz="2000" i="1" dirty="0">
                <a:latin typeface="TT Hoves" pitchFamily="50" charset="-52"/>
              </a:rPr>
              <a:t>— </a:t>
            </a:r>
            <a:r>
              <a:rPr lang="ru-RU" sz="2000" i="1" dirty="0">
                <a:latin typeface="TT Hoves" pitchFamily="50" charset="-52"/>
              </a:rPr>
              <a:t>любой конечный хост</a:t>
            </a:r>
            <a:endParaRPr lang="en-US" sz="2000" i="1" dirty="0">
              <a:latin typeface="TT Hoves" pitchFamily="50" charset="-52"/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i="1" dirty="0" err="1" smtClean="0">
                <a:latin typeface="TT Hoves" pitchFamily="50" charset="-52"/>
              </a:rPr>
              <a:t>gt</a:t>
            </a:r>
            <a:r>
              <a:rPr lang="en-US" sz="2000" i="1" dirty="0" smtClean="0">
                <a:latin typeface="TT Hoves" pitchFamily="50" charset="-52"/>
              </a:rPr>
              <a:t> </a:t>
            </a:r>
            <a:r>
              <a:rPr lang="en-US" sz="2000" i="1" dirty="0">
                <a:latin typeface="TT Hoves" pitchFamily="50" charset="-52"/>
              </a:rPr>
              <a:t>— </a:t>
            </a:r>
            <a:r>
              <a:rPr lang="ru-RU" sz="2000" i="1" dirty="0">
                <a:latin typeface="TT Hoves" pitchFamily="50" charset="-52"/>
              </a:rPr>
              <a:t>только пакеты с большим номером </a:t>
            </a:r>
            <a:r>
              <a:rPr lang="ru-RU" sz="2000" i="1" dirty="0" smtClean="0">
                <a:latin typeface="TT Hoves" pitchFamily="50" charset="-52"/>
              </a:rPr>
              <a:t>порта</a:t>
            </a:r>
            <a:endParaRPr lang="en-US" sz="2000" i="1" dirty="0" smtClean="0">
              <a:latin typeface="TT Hoves" pitchFamily="50" charset="-52"/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latin typeface="TT Hoves" pitchFamily="50" charset="-52"/>
              </a:rPr>
              <a:t>neq</a:t>
            </a:r>
            <a:r>
              <a:rPr lang="en-US" sz="2000" i="1" dirty="0">
                <a:latin typeface="TT Hoves" pitchFamily="50" charset="-52"/>
              </a:rPr>
              <a:t> — </a:t>
            </a:r>
            <a:r>
              <a:rPr lang="ru-RU" sz="2000" i="1" dirty="0">
                <a:latin typeface="TT Hoves" pitchFamily="50" charset="-52"/>
              </a:rPr>
              <a:t>только пакеты не на данном номере порта</a:t>
            </a:r>
            <a:endParaRPr lang="en-US" sz="2000" i="1" dirty="0">
              <a:latin typeface="TT Hoves" pitchFamily="50" charset="-52"/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sz="2000" i="1" dirty="0" smtClean="0">
              <a:latin typeface="TT Hoves" pitchFamily="50" charset="-52"/>
            </a:endParaRP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en-US" sz="2000" i="1" dirty="0">
              <a:latin typeface="TT Hoves" pitchFamily="50" charset="-52"/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i="1" dirty="0" smtClean="0">
                <a:latin typeface="TT Hoves" pitchFamily="50" charset="-52"/>
              </a:rPr>
              <a:t>host </a:t>
            </a:r>
            <a:r>
              <a:rPr lang="en-US" sz="2000" i="1" dirty="0">
                <a:latin typeface="TT Hoves" pitchFamily="50" charset="-52"/>
              </a:rPr>
              <a:t>— </a:t>
            </a:r>
            <a:r>
              <a:rPr lang="ru-RU" sz="2000" i="1" dirty="0">
                <a:latin typeface="TT Hoves" pitchFamily="50" charset="-52"/>
              </a:rPr>
              <a:t>единственный конечный хост</a:t>
            </a:r>
            <a:endParaRPr lang="en-US" sz="2000" i="1" dirty="0">
              <a:latin typeface="TT Hoves" pitchFamily="50" charset="-52"/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i="1" dirty="0" err="1" smtClean="0">
                <a:latin typeface="TT Hoves" pitchFamily="50" charset="-52"/>
              </a:rPr>
              <a:t>lt</a:t>
            </a:r>
            <a:r>
              <a:rPr lang="en-US" sz="2000" i="1" dirty="0" smtClean="0">
                <a:latin typeface="TT Hoves" pitchFamily="50" charset="-52"/>
              </a:rPr>
              <a:t> — </a:t>
            </a:r>
            <a:r>
              <a:rPr lang="ru-RU" sz="2000" i="1" dirty="0" smtClean="0">
                <a:latin typeface="TT Hoves" pitchFamily="50" charset="-52"/>
              </a:rPr>
              <a:t>только пакеты с более низким номером порта</a:t>
            </a:r>
            <a:endParaRPr lang="en-US" sz="2000" i="1" dirty="0" smtClean="0">
              <a:latin typeface="TT Hoves" pitchFamily="50" charset="-52"/>
            </a:endParaRPr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i="1" dirty="0" smtClean="0">
                <a:latin typeface="TT Hoves" pitchFamily="50" charset="-52"/>
              </a:rPr>
              <a:t>range </a:t>
            </a:r>
            <a:r>
              <a:rPr lang="en-US" sz="2000" i="1" dirty="0">
                <a:latin typeface="TT Hoves" pitchFamily="50" charset="-52"/>
              </a:rPr>
              <a:t>— </a:t>
            </a:r>
            <a:r>
              <a:rPr lang="ru-RU" sz="2000" i="1" dirty="0">
                <a:latin typeface="TT Hoves" pitchFamily="50" charset="-52"/>
              </a:rPr>
              <a:t>диапазон </a:t>
            </a:r>
            <a:r>
              <a:rPr lang="ru-RU" sz="2000" i="1" dirty="0" smtClean="0">
                <a:latin typeface="TT Hoves" pitchFamily="50" charset="-52"/>
              </a:rPr>
              <a:t>портов</a:t>
            </a:r>
            <a:endParaRPr lang="en-US" dirty="0" smtClean="0"/>
          </a:p>
          <a:p>
            <a:pPr marL="800100" lvl="1" indent="-3429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i="1" dirty="0" err="1">
                <a:latin typeface="TT Hoves" pitchFamily="50" charset="-52"/>
              </a:rPr>
              <a:t>eq</a:t>
            </a:r>
            <a:r>
              <a:rPr lang="en-US" sz="2000" i="1" dirty="0">
                <a:latin typeface="TT Hoves" pitchFamily="50" charset="-52"/>
              </a:rPr>
              <a:t> — </a:t>
            </a:r>
            <a:r>
              <a:rPr lang="ru-RU" sz="2000" i="1" dirty="0">
                <a:latin typeface="TT Hoves" pitchFamily="50" charset="-52"/>
              </a:rPr>
              <a:t>только пакеты на этом порте</a:t>
            </a:r>
            <a:endParaRPr lang="en-US" sz="2000" i="1" dirty="0">
              <a:latin typeface="TT Hoves" pitchFamily="50" charset="-52"/>
            </a:endParaRPr>
          </a:p>
          <a:p>
            <a:pPr lvl="1">
              <a:lnSpc>
                <a:spcPct val="150000"/>
              </a:lnSpc>
              <a:buClr>
                <a:schemeClr val="accent1"/>
              </a:buClr>
            </a:pPr>
            <a:endParaRPr lang="en-US" sz="2000" dirty="0" smtClean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822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/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TT Hoves"/>
              </a:rPr>
              <a:t>Задача:</a:t>
            </a:r>
            <a:br>
              <a:rPr lang="ru-RU" sz="2000" dirty="0">
                <a:latin typeface="TT Hoves"/>
              </a:rPr>
            </a:br>
            <a:r>
              <a:rPr lang="ru-RU" sz="2000" dirty="0">
                <a:latin typeface="TT Hoves"/>
              </a:rPr>
              <a:t>Запретить компьютеру </a:t>
            </a:r>
            <a:r>
              <a:rPr lang="ru-RU" sz="2000" dirty="0" smtClean="0">
                <a:latin typeface="TT Hoves"/>
              </a:rPr>
              <a:t/>
            </a:r>
            <a:br>
              <a:rPr lang="ru-RU" sz="2000" dirty="0" smtClean="0">
                <a:latin typeface="TT Hoves"/>
              </a:rPr>
            </a:br>
            <a:r>
              <a:rPr lang="en-US" sz="2000" dirty="0" smtClean="0">
                <a:latin typeface="TT Hoves"/>
              </a:rPr>
              <a:t>VPCS (</a:t>
            </a:r>
            <a:r>
              <a:rPr lang="en-US" sz="2000" dirty="0" err="1" smtClean="0">
                <a:latin typeface="TT Hoves"/>
              </a:rPr>
              <a:t>ip</a:t>
            </a:r>
            <a:r>
              <a:rPr lang="en-US" sz="2000" dirty="0" smtClean="0">
                <a:latin typeface="TT Hoves"/>
              </a:rPr>
              <a:t> </a:t>
            </a:r>
            <a:r>
              <a:rPr lang="ru-RU" sz="2000" dirty="0" smtClean="0">
                <a:latin typeface="TT Hoves"/>
              </a:rPr>
              <a:t>30.30.11.1</a:t>
            </a:r>
            <a:r>
              <a:rPr lang="en-US" sz="2000" dirty="0" smtClean="0">
                <a:latin typeface="TT Hoves"/>
              </a:rPr>
              <a:t>) </a:t>
            </a:r>
            <a:r>
              <a:rPr lang="ru-RU" sz="2000" dirty="0" smtClean="0">
                <a:latin typeface="TT Hoves"/>
              </a:rPr>
              <a:t>доступ </a:t>
            </a:r>
            <a:r>
              <a:rPr lang="ru-RU" sz="2000" dirty="0">
                <a:latin typeface="TT Hoves"/>
              </a:rPr>
              <a:t>к </a:t>
            </a:r>
            <a:r>
              <a:rPr lang="en-US" sz="2000" dirty="0" err="1" smtClean="0">
                <a:latin typeface="TT Hoves"/>
              </a:rPr>
              <a:t>Mail_Server</a:t>
            </a:r>
            <a:r>
              <a:rPr lang="ru-RU" sz="2000" dirty="0" smtClean="0">
                <a:latin typeface="TT Hoves"/>
              </a:rPr>
              <a:t> (</a:t>
            </a:r>
            <a:r>
              <a:rPr lang="en-US" sz="2000" dirty="0" err="1" smtClean="0">
                <a:latin typeface="TT Hoves"/>
              </a:rPr>
              <a:t>ip</a:t>
            </a:r>
            <a:r>
              <a:rPr lang="en-US" sz="2000" dirty="0" smtClean="0">
                <a:latin typeface="TT Hoves"/>
              </a:rPr>
              <a:t> </a:t>
            </a:r>
            <a:r>
              <a:rPr lang="ru-RU" sz="2000" dirty="0" smtClean="0">
                <a:latin typeface="TT Hoves"/>
              </a:rPr>
              <a:t>30.30.22.1).  </a:t>
            </a:r>
            <a:br>
              <a:rPr lang="ru-RU" sz="2000" dirty="0" smtClean="0">
                <a:latin typeface="TT Hoves"/>
              </a:rPr>
            </a:br>
            <a:r>
              <a:rPr lang="ru-RU" sz="2000" dirty="0" smtClean="0">
                <a:latin typeface="TT Hoves"/>
              </a:rPr>
              <a:t>В </a:t>
            </a:r>
            <a:r>
              <a:rPr lang="ru-RU" sz="2000" dirty="0">
                <a:latin typeface="TT Hoves"/>
              </a:rPr>
              <a:t>данный момент все устройства могут общаться между </a:t>
            </a:r>
            <a:r>
              <a:rPr lang="ru-RU" sz="2000" dirty="0" smtClean="0">
                <a:latin typeface="TT Hoves"/>
              </a:rPr>
              <a:t>собой</a:t>
            </a:r>
            <a:endParaRPr lang="ru-RU" sz="2000" dirty="0">
              <a:latin typeface="TT Hoves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27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TT Hoves" pitchFamily="50" charset="-52"/>
              </a:rPr>
              <a:t>Безопасность локальной </a:t>
            </a:r>
            <a:r>
              <a:rPr lang="ru-RU" dirty="0" smtClean="0">
                <a:latin typeface="TT Hoves" pitchFamily="50" charset="-52"/>
              </a:rPr>
              <a:t>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306607" y="969215"/>
            <a:ext cx="6493054" cy="1097927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Пример 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настройки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ACL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607" y="2067142"/>
            <a:ext cx="5120640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0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18571" y="4417424"/>
            <a:ext cx="5775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T Hoves"/>
              </a:rPr>
              <a:t>На роутере </a:t>
            </a:r>
            <a:r>
              <a:rPr lang="en-US" sz="2000" dirty="0" smtClean="0">
                <a:latin typeface="TT Hoves"/>
              </a:rPr>
              <a:t>C-R-4-2 </a:t>
            </a:r>
            <a:r>
              <a:rPr lang="ru-RU" sz="2000" dirty="0" smtClean="0">
                <a:latin typeface="TT Hoves"/>
              </a:rPr>
              <a:t>прописываем</a:t>
            </a:r>
            <a:r>
              <a:rPr lang="en-US" sz="2000" dirty="0" smtClean="0">
                <a:latin typeface="TT Hoves"/>
              </a:rPr>
              <a:t> </a:t>
            </a:r>
            <a:r>
              <a:rPr lang="ru-RU" sz="2000" dirty="0" smtClean="0">
                <a:latin typeface="TT Hoves"/>
              </a:rPr>
              <a:t/>
            </a:r>
            <a:br>
              <a:rPr lang="ru-RU" sz="2000" dirty="0" smtClean="0">
                <a:latin typeface="TT Hoves"/>
              </a:rPr>
            </a:br>
            <a:r>
              <a:rPr lang="ru-RU" sz="2000" dirty="0" smtClean="0">
                <a:latin typeface="TT Hoves"/>
              </a:rPr>
              <a:t>настройки, применяем их на нужный интерфейс и сохраняем:</a:t>
            </a:r>
            <a:endParaRPr lang="ru-RU" sz="2000" dirty="0">
              <a:latin typeface="TT Hoves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28" y="2231618"/>
            <a:ext cx="6238671" cy="142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18571" y="2556153"/>
            <a:ext cx="4317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T Hoves"/>
              </a:rPr>
              <a:t>На данный момент </a:t>
            </a:r>
            <a:r>
              <a:rPr lang="en-US" sz="2000" dirty="0" smtClean="0">
                <a:latin typeface="TT Hoves"/>
              </a:rPr>
              <a:t>VPCS </a:t>
            </a:r>
            <a:r>
              <a:rPr lang="ru-RU" sz="2000" dirty="0" smtClean="0">
                <a:latin typeface="TT Hoves"/>
              </a:rPr>
              <a:t>может достучаться до </a:t>
            </a:r>
            <a:r>
              <a:rPr lang="en-US" sz="2000" dirty="0" err="1" smtClean="0">
                <a:latin typeface="TT Hoves"/>
              </a:rPr>
              <a:t>Mail_Server</a:t>
            </a:r>
            <a:endParaRPr lang="ru-RU" sz="2000" dirty="0">
              <a:latin typeface="TT Hoves"/>
            </a:endParaRPr>
          </a:p>
        </p:txBody>
      </p:sp>
      <p:sp>
        <p:nvSpPr>
          <p:cNvPr id="16" name="Заголовок 4"/>
          <p:cNvSpPr>
            <a:spLocks noGrp="1"/>
          </p:cNvSpPr>
          <p:nvPr>
            <p:ph type="title"/>
          </p:nvPr>
        </p:nvSpPr>
        <p:spPr>
          <a:xfrm>
            <a:off x="2880000" y="1071840"/>
            <a:ext cx="7371831" cy="1097927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Пример 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настройки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ACL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00" y="4345689"/>
            <a:ext cx="48101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40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8799" y="2284493"/>
            <a:ext cx="4467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T Hoves"/>
              </a:rPr>
              <a:t>После применения правила</a:t>
            </a:r>
            <a:r>
              <a:rPr lang="en-US" sz="2000" dirty="0" smtClean="0">
                <a:latin typeface="TT Hoves"/>
              </a:rPr>
              <a:t>:</a:t>
            </a:r>
            <a:endParaRPr lang="ru-RU" sz="2000" dirty="0">
              <a:latin typeface="TT Hoves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912" y="2825503"/>
            <a:ext cx="8240451" cy="1026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8798" y="4051139"/>
            <a:ext cx="1056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T Hoves" pitchFamily="50" charset="-52"/>
              </a:rPr>
              <a:t>В то время как </a:t>
            </a:r>
            <a:r>
              <a:rPr lang="en-US" dirty="0" smtClean="0">
                <a:latin typeface="TT Hoves" pitchFamily="50" charset="-52"/>
              </a:rPr>
              <a:t>VPC66</a:t>
            </a:r>
            <a:r>
              <a:rPr lang="ru-RU" dirty="0" smtClean="0">
                <a:latin typeface="TT Hoves" pitchFamily="50" charset="-52"/>
              </a:rPr>
              <a:t>, </a:t>
            </a:r>
            <a:r>
              <a:rPr lang="en-US" dirty="0" err="1" smtClean="0">
                <a:latin typeface="TT Hoves" pitchFamily="50" charset="-52"/>
              </a:rPr>
              <a:t>ip</a:t>
            </a:r>
            <a:r>
              <a:rPr lang="en-US" dirty="0" smtClean="0">
                <a:latin typeface="TT Hoves" pitchFamily="50" charset="-52"/>
              </a:rPr>
              <a:t>-</a:t>
            </a:r>
            <a:r>
              <a:rPr lang="ru-RU" dirty="0" smtClean="0">
                <a:latin typeface="TT Hoves" pitchFamily="50" charset="-52"/>
              </a:rPr>
              <a:t>адрес которого не запрещали может </a:t>
            </a:r>
            <a:r>
              <a:rPr lang="ru-RU" dirty="0">
                <a:latin typeface="TT Hoves" pitchFamily="50" charset="-52"/>
              </a:rPr>
              <a:t>достучаться до </a:t>
            </a:r>
            <a:r>
              <a:rPr lang="en-US" dirty="0" err="1" smtClean="0">
                <a:latin typeface="TT Hoves" pitchFamily="50" charset="-52"/>
              </a:rPr>
              <a:t>Mail_Server</a:t>
            </a:r>
            <a:r>
              <a:rPr lang="ru-RU" dirty="0" smtClean="0">
                <a:latin typeface="TT Hoves" pitchFamily="50" charset="-52"/>
              </a:rPr>
              <a:t> </a:t>
            </a:r>
            <a:endParaRPr lang="ru-RU" dirty="0">
              <a:latin typeface="TT Hoves" pitchFamily="50" charset="-52"/>
            </a:endParaRPr>
          </a:p>
          <a:p>
            <a:endParaRPr lang="ru-RU" dirty="0">
              <a:latin typeface="TT Hoves" pitchFamily="50" charset="-5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973" y="4549695"/>
            <a:ext cx="56483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Заголовок 4"/>
          <p:cNvSpPr>
            <a:spLocks noGrp="1"/>
          </p:cNvSpPr>
          <p:nvPr>
            <p:ph type="title"/>
          </p:nvPr>
        </p:nvSpPr>
        <p:spPr>
          <a:xfrm>
            <a:off x="2880000" y="1071840"/>
            <a:ext cx="7319077" cy="1097927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Пример 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настройки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ACL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7933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058137" y="2169763"/>
            <a:ext cx="6791161" cy="1230142"/>
          </a:xfrm>
        </p:spPr>
        <p:txBody>
          <a:bodyPr>
            <a:normAutofit/>
          </a:bodyPr>
          <a:lstStyle/>
          <a:p>
            <a:r>
              <a:rPr lang="ru-RU" sz="2000" b="1" dirty="0" err="1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Port</a:t>
            </a:r>
            <a:r>
              <a:rPr lang="ru-RU" sz="2000" b="1" dirty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000" b="1" dirty="0" err="1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security</a:t>
            </a:r>
            <a:r>
              <a:rPr lang="ru-RU" sz="2000" dirty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 — функция коммутатора, позволяющая указать MAC-адреса хостов, которым разрешено передавать данные через </a:t>
            </a:r>
            <a:r>
              <a:rPr lang="ru-RU" sz="2000" dirty="0" smtClean="0">
                <a:latin typeface="TT Hoves"/>
                <a:ea typeface="Times New Roman" panose="02020603050405020304" pitchFamily="18" charset="0"/>
                <a:cs typeface="Arial" panose="020B0604020202020204" pitchFamily="34" charset="0"/>
              </a:rPr>
              <a:t>порт</a:t>
            </a:r>
            <a:endParaRPr lang="ru-RU" sz="2000" dirty="0">
              <a:latin typeface="TT Hoves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86761" y="1071840"/>
            <a:ext cx="3872044" cy="1097927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Port security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half" idx="17"/>
          </p:nvPr>
        </p:nvSpPr>
        <p:spPr>
          <a:xfrm>
            <a:off x="5058137" y="3537392"/>
            <a:ext cx="6791161" cy="2423570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chemeClr val="accent1"/>
                </a:solidFill>
                <a:latin typeface="TT Hoves"/>
              </a:rPr>
              <a:t>Используется </a:t>
            </a:r>
            <a:r>
              <a:rPr lang="ru-RU" sz="2000" b="1" dirty="0" smtClean="0">
                <a:solidFill>
                  <a:schemeClr val="accent1"/>
                </a:solidFill>
                <a:latin typeface="TT Hoves"/>
              </a:rPr>
              <a:t>для:</a:t>
            </a:r>
            <a:endParaRPr lang="ru-RU" sz="2000" b="1" dirty="0">
              <a:solidFill>
                <a:schemeClr val="accent1"/>
              </a:solidFill>
              <a:latin typeface="TT Hoves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TT Hoves"/>
              </a:rPr>
              <a:t>Предотвращения несанкционированной </a:t>
            </a:r>
            <a:r>
              <a:rPr lang="ru-RU" sz="2000" dirty="0">
                <a:latin typeface="TT Hoves"/>
              </a:rPr>
              <a:t>смены MAC-адреса сетевого устройства или подключения к </a:t>
            </a:r>
            <a:r>
              <a:rPr lang="ru-RU" sz="2000" dirty="0" smtClean="0">
                <a:latin typeface="TT Hoves"/>
              </a:rPr>
              <a:t>сети</a:t>
            </a:r>
            <a:endParaRPr lang="ru-RU" sz="2000" dirty="0">
              <a:latin typeface="TT Hoves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 smtClean="0">
                <a:latin typeface="TT Hoves"/>
              </a:rPr>
              <a:t>Предотвращения атак </a:t>
            </a:r>
            <a:r>
              <a:rPr lang="ru-RU" sz="2000" dirty="0">
                <a:latin typeface="TT Hoves"/>
              </a:rPr>
              <a:t>направленных на переполнение таблицы </a:t>
            </a:r>
            <a:r>
              <a:rPr lang="ru-RU" sz="2000" dirty="0" smtClean="0">
                <a:latin typeface="TT Hoves"/>
              </a:rPr>
              <a:t>коммутации</a:t>
            </a:r>
            <a:endParaRPr lang="ru-RU" sz="2000" dirty="0">
              <a:latin typeface="TT Hove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98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Спасибо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 внимание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B431-1A38-4C2A-9806-AAB019ED4959}" type="datetime1">
              <a:rPr lang="ru-RU" smtClean="0"/>
              <a:t>29.04.2022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28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/>
              <a:t>Безопасность </a:t>
            </a:r>
            <a:r>
              <a:rPr lang="ru-RU" dirty="0" smtClean="0">
                <a:latin typeface="TT Hoves" pitchFamily="50" charset="-52"/>
              </a:rPr>
              <a:t>локальной</a:t>
            </a:r>
            <a:r>
              <a:rPr lang="ru-RU" dirty="0" smtClean="0"/>
              <a:t> сети</a:t>
            </a:r>
            <a:endParaRPr lang="ru-RU" dirty="0"/>
          </a:p>
        </p:txBody>
      </p:sp>
      <p:sp>
        <p:nvSpPr>
          <p:cNvPr id="12" name="Заголовок 3"/>
          <p:cNvSpPr>
            <a:spLocks noGrp="1"/>
          </p:cNvSpPr>
          <p:nvPr>
            <p:ph type="title"/>
          </p:nvPr>
        </p:nvSpPr>
        <p:spPr>
          <a:xfrm>
            <a:off x="4302284" y="1060266"/>
            <a:ext cx="3591649" cy="791684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Port security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pic>
        <p:nvPicPr>
          <p:cNvPr id="14" name="Picture 2" descr="Lovitura Matrite Somn dur cam table cisco - cizmemusettepret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957" y="2024705"/>
            <a:ext cx="6816462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81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5</a:t>
            </a:fld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TT Hoves" pitchFamily="50" charset="-52"/>
              </a:rPr>
              <a:t>Безопасность локальной </a:t>
            </a:r>
            <a:r>
              <a:rPr lang="ru-RU" dirty="0" smtClean="0">
                <a:latin typeface="TT Hoves" pitchFamily="50" charset="-52"/>
              </a:rPr>
              <a:t>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681832" y="1071840"/>
            <a:ext cx="9067259" cy="803259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Безопасные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MAC-</a:t>
            </a:r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адреса 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half" idx="14"/>
          </p:nvPr>
        </p:nvSpPr>
        <p:spPr>
          <a:xfrm>
            <a:off x="520862" y="3231692"/>
            <a:ext cx="3842794" cy="261587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/>
              </a:rPr>
              <a:t>задаются </a:t>
            </a:r>
            <a:r>
              <a:rPr lang="ru-RU" sz="1800" dirty="0" smtClean="0">
                <a:latin typeface="TT Hoves"/>
              </a:rPr>
              <a:t>статически </a:t>
            </a:r>
            <a:endParaRPr lang="en-US" sz="1800" dirty="0" smtClean="0">
              <a:latin typeface="TT Hoves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/>
              </a:rPr>
              <a:t>хранятся </a:t>
            </a:r>
            <a:r>
              <a:rPr lang="ru-RU" sz="1800" dirty="0">
                <a:latin typeface="TT Hoves"/>
              </a:rPr>
              <a:t>в таблице </a:t>
            </a:r>
            <a:r>
              <a:rPr lang="ru-RU" sz="1800" dirty="0" smtClean="0">
                <a:latin typeface="TT Hoves"/>
              </a:rPr>
              <a:t>адресов</a:t>
            </a:r>
            <a:endParaRPr lang="ru-RU" sz="1800" dirty="0">
              <a:latin typeface="TT Hoves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/>
              </a:rPr>
              <a:t>добавляются в текущую конфигурацию </a:t>
            </a:r>
            <a:r>
              <a:rPr lang="ru-RU" sz="1800" dirty="0" smtClean="0">
                <a:latin typeface="TT Hoves"/>
              </a:rPr>
              <a:t>коммутатора</a:t>
            </a:r>
            <a:endParaRPr lang="ru-RU" sz="1800" dirty="0">
              <a:latin typeface="TT Hoves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half" idx="16"/>
          </p:nvPr>
        </p:nvSpPr>
        <p:spPr>
          <a:xfrm>
            <a:off x="679410" y="2392892"/>
            <a:ext cx="2442129" cy="693580"/>
          </a:xfrm>
        </p:spPr>
        <p:txBody>
          <a:bodyPr/>
          <a:lstStyle/>
          <a:p>
            <a:pPr algn="ctr"/>
            <a:r>
              <a:rPr lang="ru-RU" sz="2000" dirty="0">
                <a:latin typeface="TT Hoves"/>
              </a:rPr>
              <a:t>Статические </a:t>
            </a:r>
            <a:r>
              <a:rPr lang="en-US" sz="2000" dirty="0">
                <a:latin typeface="TT Hoves"/>
              </a:rPr>
              <a:t>MAC-</a:t>
            </a:r>
            <a:r>
              <a:rPr lang="ru-RU" sz="2000" dirty="0" smtClean="0">
                <a:latin typeface="TT Hoves"/>
              </a:rPr>
              <a:t>адреса</a:t>
            </a:r>
            <a:endParaRPr lang="ru-RU" sz="2000" dirty="0">
              <a:latin typeface="TT Hoves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half" idx="17"/>
          </p:nvPr>
        </p:nvSpPr>
        <p:spPr>
          <a:xfrm>
            <a:off x="3934898" y="3231692"/>
            <a:ext cx="4364151" cy="2314936"/>
          </a:xfrm>
        </p:spPr>
        <p:txBody>
          <a:bodyPr>
            <a:no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/>
              </a:rPr>
              <a:t>динамически </a:t>
            </a:r>
            <a:r>
              <a:rPr lang="en-US" sz="1800" dirty="0" smtClean="0">
                <a:latin typeface="TT Hoves"/>
              </a:rPr>
              <a:t/>
            </a:r>
            <a:br>
              <a:rPr lang="en-US" sz="1800" dirty="0" smtClean="0">
                <a:latin typeface="TT Hoves"/>
              </a:rPr>
            </a:br>
            <a:r>
              <a:rPr lang="ru-RU" sz="1800" dirty="0" smtClean="0">
                <a:latin typeface="TT Hoves"/>
              </a:rPr>
              <a:t>выучиваются</a:t>
            </a:r>
            <a:endParaRPr lang="en-US" sz="1800" dirty="0">
              <a:latin typeface="TT Hoves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/>
              </a:rPr>
              <a:t>хранятся </a:t>
            </a:r>
            <a:r>
              <a:rPr lang="ru-RU" sz="1800" dirty="0">
                <a:latin typeface="TT Hoves"/>
              </a:rPr>
              <a:t>только в </a:t>
            </a:r>
            <a:r>
              <a:rPr lang="en-US" sz="1800" dirty="0" smtClean="0">
                <a:latin typeface="TT Hoves"/>
              </a:rPr>
              <a:t/>
            </a:r>
            <a:br>
              <a:rPr lang="en-US" sz="1800" dirty="0" smtClean="0">
                <a:latin typeface="TT Hoves"/>
              </a:rPr>
            </a:br>
            <a:r>
              <a:rPr lang="ru-RU" sz="1800" dirty="0" smtClean="0">
                <a:latin typeface="TT Hoves"/>
              </a:rPr>
              <a:t>таблице адресов</a:t>
            </a:r>
            <a:endParaRPr lang="ru-RU" sz="1800" dirty="0">
              <a:latin typeface="TT Hoves"/>
            </a:endParaRP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/>
              </a:rPr>
              <a:t>удаляются при </a:t>
            </a:r>
            <a:r>
              <a:rPr lang="en-US" sz="1800" dirty="0" smtClean="0">
                <a:latin typeface="TT Hoves"/>
              </a:rPr>
              <a:t/>
            </a:r>
            <a:br>
              <a:rPr lang="en-US" sz="1800" dirty="0" smtClean="0">
                <a:latin typeface="TT Hoves"/>
              </a:rPr>
            </a:br>
            <a:r>
              <a:rPr lang="ru-RU" sz="1800" dirty="0" smtClean="0">
                <a:latin typeface="TT Hoves"/>
              </a:rPr>
              <a:t>перезагрузке коммутатора</a:t>
            </a:r>
            <a:endParaRPr lang="ru-RU" sz="1800" dirty="0">
              <a:latin typeface="TT Hoves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half" idx="18"/>
          </p:nvPr>
        </p:nvSpPr>
        <p:spPr>
          <a:xfrm>
            <a:off x="4674567" y="2392892"/>
            <a:ext cx="2442129" cy="693580"/>
          </a:xfrm>
        </p:spPr>
        <p:txBody>
          <a:bodyPr/>
          <a:lstStyle/>
          <a:p>
            <a:pPr algn="ctr"/>
            <a:r>
              <a:rPr lang="ru-RU" sz="2000" dirty="0">
                <a:latin typeface="TT Hoves"/>
              </a:rPr>
              <a:t>Динамические </a:t>
            </a:r>
            <a:r>
              <a:rPr lang="en-US" sz="2000" dirty="0">
                <a:latin typeface="TT Hoves"/>
              </a:rPr>
              <a:t>MAC-</a:t>
            </a:r>
            <a:r>
              <a:rPr lang="ru-RU" sz="2000" dirty="0" smtClean="0">
                <a:latin typeface="TT Hoves"/>
              </a:rPr>
              <a:t>адреса</a:t>
            </a:r>
            <a:endParaRPr lang="ru-RU" sz="2000" dirty="0">
              <a:latin typeface="TT Hoves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half" idx="19"/>
          </p:nvPr>
        </p:nvSpPr>
        <p:spPr>
          <a:xfrm>
            <a:off x="8138393" y="3231692"/>
            <a:ext cx="3856837" cy="2639027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/>
              </a:rPr>
              <a:t>могут быть статически настроены или динамически </a:t>
            </a:r>
            <a:r>
              <a:rPr lang="ru-RU" sz="1800" dirty="0" smtClean="0">
                <a:latin typeface="TT Hoves"/>
              </a:rPr>
              <a:t>выучены</a:t>
            </a:r>
            <a:endParaRPr lang="en-US" sz="1800" dirty="0">
              <a:latin typeface="TT Hoves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/>
              </a:rPr>
              <a:t> хранятся </a:t>
            </a:r>
            <a:r>
              <a:rPr lang="ru-RU" sz="1800" dirty="0">
                <a:latin typeface="TT Hoves"/>
              </a:rPr>
              <a:t>в таблице </a:t>
            </a:r>
            <a:r>
              <a:rPr lang="ru-RU" sz="1800" dirty="0" smtClean="0">
                <a:latin typeface="TT Hoves"/>
              </a:rPr>
              <a:t>адресов</a:t>
            </a:r>
            <a:endParaRPr lang="ru-RU" sz="1800" dirty="0">
              <a:latin typeface="TT Hoves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/>
              </a:rPr>
              <a:t>добавляются в текущую конфигурацию </a:t>
            </a:r>
            <a:r>
              <a:rPr lang="ru-RU" sz="1800" dirty="0" smtClean="0">
                <a:latin typeface="TT Hoves"/>
              </a:rPr>
              <a:t>коммутатора</a:t>
            </a:r>
            <a:endParaRPr lang="ru-RU" sz="1800" dirty="0">
              <a:latin typeface="TT Hoves"/>
            </a:endParaRPr>
          </a:p>
        </p:txBody>
      </p:sp>
      <p:sp>
        <p:nvSpPr>
          <p:cNvPr id="10" name="Текст 9"/>
          <p:cNvSpPr>
            <a:spLocks noGrp="1"/>
          </p:cNvSpPr>
          <p:nvPr>
            <p:ph type="body" sz="half" idx="20"/>
          </p:nvPr>
        </p:nvSpPr>
        <p:spPr>
          <a:xfrm>
            <a:off x="8391928" y="2392892"/>
            <a:ext cx="2210481" cy="693580"/>
          </a:xfrm>
        </p:spPr>
        <p:txBody>
          <a:bodyPr/>
          <a:lstStyle/>
          <a:p>
            <a:pPr algn="ctr"/>
            <a:r>
              <a:rPr lang="en-US" sz="2000" dirty="0">
                <a:latin typeface="TT Hoves"/>
              </a:rPr>
              <a:t>Sticky </a:t>
            </a:r>
            <a:r>
              <a:rPr lang="en-US" sz="2000" dirty="0" smtClean="0">
                <a:latin typeface="TT Hoves"/>
              </a:rPr>
              <a:t/>
            </a:r>
            <a:br>
              <a:rPr lang="en-US" sz="2000" dirty="0" smtClean="0">
                <a:latin typeface="TT Hoves"/>
              </a:rPr>
            </a:br>
            <a:r>
              <a:rPr lang="en-US" sz="2000" dirty="0" smtClean="0">
                <a:latin typeface="TT Hoves"/>
              </a:rPr>
              <a:t>MAC-</a:t>
            </a:r>
            <a:r>
              <a:rPr lang="ru-RU" sz="2000" dirty="0">
                <a:latin typeface="TT Hoves"/>
              </a:rPr>
              <a:t>адреса</a:t>
            </a:r>
          </a:p>
          <a:p>
            <a:pPr algn="ctr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529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Текст 1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TT Hoves"/>
              </a:rPr>
              <a:t>Protect</a:t>
            </a:r>
            <a:r>
              <a:rPr lang="ru-RU" dirty="0"/>
              <a:t/>
            </a:r>
            <a:br>
              <a:rPr lang="ru-RU" dirty="0"/>
            </a:br>
            <a:r>
              <a:rPr lang="ru-RU" sz="1800" dirty="0">
                <a:latin typeface="TT Hoves"/>
              </a:rPr>
              <a:t>В случае нарушения, кадры </a:t>
            </a:r>
            <a:r>
              <a:rPr lang="ru-RU" sz="1800" dirty="0" smtClean="0">
                <a:latin typeface="TT Hoves"/>
              </a:rPr>
              <a:t>отбрасываются</a:t>
            </a:r>
            <a:r>
              <a:rPr lang="ru-RU" sz="1800" dirty="0">
                <a:latin typeface="TT Hoves"/>
              </a:rPr>
              <a:t>. </a:t>
            </a:r>
            <a:r>
              <a:rPr lang="ru-RU" sz="1800" dirty="0" smtClean="0">
                <a:latin typeface="TT Hoves"/>
              </a:rPr>
              <a:t>Уведомлений о событии нет</a:t>
            </a:r>
            <a:endParaRPr lang="ru-RU" sz="1800" dirty="0">
              <a:latin typeface="TT Hoves"/>
            </a:endParaRP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20" name="Текст 19"/>
          <p:cNvSpPr>
            <a:spLocks noGrp="1"/>
          </p:cNvSpPr>
          <p:nvPr>
            <p:ph type="body" sz="half" idx="17"/>
          </p:nvPr>
        </p:nvSpPr>
        <p:spPr>
          <a:xfrm>
            <a:off x="5780017" y="3537393"/>
            <a:ext cx="5597230" cy="123014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TT Hoves"/>
              </a:rPr>
              <a:t>Restrict</a:t>
            </a:r>
            <a:r>
              <a:rPr lang="ru-RU" sz="1400" dirty="0"/>
              <a:t/>
            </a:r>
            <a:br>
              <a:rPr lang="ru-RU" sz="1400" dirty="0"/>
            </a:br>
            <a:r>
              <a:rPr lang="ru-RU" sz="1800" dirty="0">
                <a:latin typeface="TT Hoves"/>
              </a:rPr>
              <a:t>В случае нарушения кадры </a:t>
            </a:r>
            <a:r>
              <a:rPr lang="ru-RU" sz="1800" dirty="0" smtClean="0">
                <a:latin typeface="TT Hoves"/>
              </a:rPr>
              <a:t>отбрасываются</a:t>
            </a:r>
            <a:r>
              <a:rPr lang="ru-RU" sz="1800" dirty="0">
                <a:latin typeface="TT Hoves"/>
              </a:rPr>
              <a:t>. </a:t>
            </a:r>
            <a:r>
              <a:rPr lang="ru-RU" sz="1800" dirty="0" smtClean="0">
                <a:latin typeface="TT Hoves"/>
              </a:rPr>
              <a:t>Приходит уведомление о нарушении</a:t>
            </a:r>
            <a:endParaRPr lang="ru-RU" sz="1800" dirty="0">
              <a:latin typeface="TT Hoves"/>
            </a:endParaRPr>
          </a:p>
        </p:txBody>
      </p:sp>
      <p:sp>
        <p:nvSpPr>
          <p:cNvPr id="21" name="Текст 20"/>
          <p:cNvSpPr>
            <a:spLocks noGrp="1"/>
          </p:cNvSpPr>
          <p:nvPr>
            <p:ph type="body" sz="half" idx="18"/>
          </p:nvPr>
        </p:nvSpPr>
        <p:spPr>
          <a:xfrm>
            <a:off x="5780016" y="4905023"/>
            <a:ext cx="5773076" cy="1230142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chemeClr val="accent1"/>
                </a:solidFill>
                <a:latin typeface="TT Hoves"/>
              </a:rPr>
              <a:t>Shutdown</a:t>
            </a:r>
            <a:r>
              <a:rPr lang="ru-RU" sz="1800" dirty="0">
                <a:latin typeface="TT Hoves"/>
              </a:rPr>
              <a:t/>
            </a:r>
            <a:br>
              <a:rPr lang="ru-RU" sz="1800" dirty="0">
                <a:latin typeface="TT Hoves"/>
              </a:rPr>
            </a:br>
            <a:r>
              <a:rPr lang="ru-RU" sz="1800" dirty="0">
                <a:latin typeface="TT Hoves"/>
              </a:rPr>
              <a:t>П</a:t>
            </a:r>
            <a:r>
              <a:rPr lang="ru-RU" sz="1800" dirty="0" smtClean="0">
                <a:latin typeface="TT Hoves"/>
              </a:rPr>
              <a:t>орт </a:t>
            </a:r>
            <a:r>
              <a:rPr lang="ru-RU" sz="1800" dirty="0">
                <a:latin typeface="TT Hoves"/>
              </a:rPr>
              <a:t>отключается и автоматически регистрируется в </a:t>
            </a:r>
            <a:r>
              <a:rPr lang="ru-RU" sz="1800" dirty="0" smtClean="0">
                <a:latin typeface="TT Hoves"/>
              </a:rPr>
              <a:t>журнале</a:t>
            </a:r>
            <a:endParaRPr lang="ru-RU" sz="1800" dirty="0">
              <a:latin typeface="TT Hoves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6</a:t>
            </a:fld>
            <a:endParaRPr lang="ru-RU" dirty="0"/>
          </a:p>
        </p:txBody>
      </p:sp>
      <p:sp>
        <p:nvSpPr>
          <p:cNvPr id="23" name="Заголовок 3"/>
          <p:cNvSpPr>
            <a:spLocks noGrp="1"/>
          </p:cNvSpPr>
          <p:nvPr>
            <p:ph type="title"/>
          </p:nvPr>
        </p:nvSpPr>
        <p:spPr>
          <a:xfrm>
            <a:off x="5086761" y="1071840"/>
            <a:ext cx="6754140" cy="1097927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Режимы реагирования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5217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378939" y="2140604"/>
            <a:ext cx="9067259" cy="36320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000" b="1" dirty="0" smtClean="0">
                <a:latin typeface="TT Hoves"/>
              </a:rPr>
              <a:t>Включаем </a:t>
            </a:r>
            <a:r>
              <a:rPr lang="en-US" sz="2000" b="1" dirty="0" smtClean="0">
                <a:latin typeface="TT Hoves"/>
              </a:rPr>
              <a:t>Port Security </a:t>
            </a:r>
            <a:r>
              <a:rPr lang="ru-RU" sz="2000" b="1" dirty="0" smtClean="0">
                <a:latin typeface="TT Hoves"/>
              </a:rPr>
              <a:t>на порту:</a:t>
            </a:r>
          </a:p>
          <a:p>
            <a:pPr marL="0" indent="0">
              <a:buNone/>
            </a:pPr>
            <a:r>
              <a:rPr lang="en-US" sz="2000" dirty="0" smtClean="0">
                <a:latin typeface="TT Hoves"/>
              </a:rPr>
              <a:t>switch(</a:t>
            </a:r>
            <a:r>
              <a:rPr lang="en-US" sz="2000" dirty="0" err="1" smtClean="0">
                <a:latin typeface="TT Hoves"/>
              </a:rPr>
              <a:t>config</a:t>
            </a:r>
            <a:r>
              <a:rPr lang="en-US" sz="2000" dirty="0" smtClean="0">
                <a:latin typeface="TT Hoves"/>
              </a:rPr>
              <a:t>-if)# </a:t>
            </a:r>
            <a:r>
              <a:rPr lang="en-US" sz="2000" dirty="0" err="1" smtClean="0">
                <a:latin typeface="TT Hoves"/>
              </a:rPr>
              <a:t>switchport</a:t>
            </a:r>
            <a:r>
              <a:rPr lang="en-US" sz="2000" dirty="0" smtClean="0">
                <a:latin typeface="TT Hoves"/>
              </a:rPr>
              <a:t> port-security</a:t>
            </a:r>
            <a:br>
              <a:rPr lang="en-US" sz="2000" dirty="0" smtClean="0">
                <a:latin typeface="TT Hoves"/>
              </a:rPr>
            </a:br>
            <a:r>
              <a:rPr lang="en-US" sz="2000" dirty="0" smtClean="0">
                <a:latin typeface="TT Hoves"/>
              </a:rPr>
              <a:t/>
            </a:r>
            <a:br>
              <a:rPr lang="en-US" sz="2000" dirty="0" smtClean="0">
                <a:latin typeface="TT Hoves"/>
              </a:rPr>
            </a:br>
            <a:r>
              <a:rPr lang="ru-RU" sz="2000" dirty="0" smtClean="0">
                <a:latin typeface="TT Hoves"/>
              </a:rPr>
              <a:t>Так мы включим настройки по умолчанию, но если необходима конкретная настройка </a:t>
            </a:r>
            <a:r>
              <a:rPr lang="ru-RU" sz="2000" dirty="0">
                <a:latin typeface="TT Hoves"/>
              </a:rPr>
              <a:t>с</a:t>
            </a:r>
            <a:r>
              <a:rPr lang="ru-RU" sz="2000" dirty="0" smtClean="0">
                <a:latin typeface="TT Hoves"/>
              </a:rPr>
              <a:t>амостоятельно </a:t>
            </a:r>
            <a:r>
              <a:rPr lang="ru-RU" sz="2000" dirty="0">
                <a:latin typeface="TT Hoves"/>
              </a:rPr>
              <a:t>можно </a:t>
            </a:r>
            <a:r>
              <a:rPr lang="ru-RU" sz="2000" dirty="0" smtClean="0">
                <a:latin typeface="TT Hoves"/>
              </a:rPr>
              <a:t>задать параметры</a:t>
            </a:r>
            <a:r>
              <a:rPr lang="ru-RU" sz="2400" dirty="0" smtClean="0">
                <a:latin typeface="TT Hoves"/>
              </a:rPr>
              <a:t>:</a:t>
            </a:r>
            <a:endParaRPr lang="ru-RU" sz="2400" dirty="0">
              <a:latin typeface="TT Hoves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/>
              </a:rPr>
              <a:t>aging</a:t>
            </a:r>
            <a:endParaRPr lang="ru-RU" sz="2000" dirty="0">
              <a:latin typeface="TT Hoves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/>
              </a:rPr>
              <a:t>mac-address</a:t>
            </a:r>
            <a:endParaRPr lang="ru-RU" sz="2000" dirty="0">
              <a:latin typeface="TT Hoves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TT Hoves"/>
              </a:rPr>
              <a:t>maximum</a:t>
            </a:r>
            <a:endParaRPr lang="ru-RU" sz="2000" dirty="0">
              <a:latin typeface="TT Hoves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T Hoves"/>
              </a:rPr>
              <a:t>violation</a:t>
            </a:r>
            <a:endParaRPr lang="ru-RU" sz="2400" dirty="0">
              <a:latin typeface="TT Hove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Настройка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Port Security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3871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Настройка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Port Security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half" idx="14"/>
          </p:nvPr>
        </p:nvSpPr>
        <p:spPr>
          <a:xfrm>
            <a:off x="2682942" y="2605536"/>
            <a:ext cx="2441511" cy="1387730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TT Hoves"/>
              </a:rPr>
              <a:t>Static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TT Hoves"/>
              </a:rPr>
              <a:t>Time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TT Hoves"/>
              </a:rPr>
              <a:t>Type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sz="2000" dirty="0" smtClean="0">
                <a:latin typeface="TT Hoves"/>
              </a:rPr>
              <a:t>Aging</a:t>
            </a:r>
            <a:endParaRPr lang="ru-RU" sz="2000" dirty="0">
              <a:latin typeface="TT Hoves"/>
            </a:endParaRPr>
          </a:p>
        </p:txBody>
      </p:sp>
      <p:sp>
        <p:nvSpPr>
          <p:cNvPr id="12" name="Текст 11"/>
          <p:cNvSpPr>
            <a:spLocks noGrp="1"/>
          </p:cNvSpPr>
          <p:nvPr>
            <p:ph type="body" sz="half" idx="17"/>
          </p:nvPr>
        </p:nvSpPr>
        <p:spPr>
          <a:xfrm>
            <a:off x="6145661" y="2591693"/>
            <a:ext cx="2441511" cy="172566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TT Hoves"/>
              </a:rPr>
              <a:t>H.H.H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TT Hoves"/>
              </a:rPr>
              <a:t>Forbidden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TT Hoves"/>
              </a:rPr>
              <a:t>sticky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1200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half" idx="18"/>
          </p:nvPr>
        </p:nvSpPr>
        <p:spPr>
          <a:xfrm>
            <a:off x="6144551" y="2113200"/>
            <a:ext cx="2825828" cy="693580"/>
          </a:xfrm>
        </p:spPr>
        <p:txBody>
          <a:bodyPr/>
          <a:lstStyle/>
          <a:p>
            <a:r>
              <a:rPr lang="en-US" sz="2000" dirty="0" smtClean="0">
                <a:latin typeface="TT Hoves"/>
              </a:rPr>
              <a:t>Mac-address</a:t>
            </a:r>
            <a:endParaRPr lang="ru-RU" sz="2000" dirty="0">
              <a:latin typeface="TT Hoves"/>
            </a:endParaRPr>
          </a:p>
        </p:txBody>
      </p:sp>
      <p:sp>
        <p:nvSpPr>
          <p:cNvPr id="18" name="Текст 17"/>
          <p:cNvSpPr>
            <a:spLocks noGrp="1"/>
          </p:cNvSpPr>
          <p:nvPr>
            <p:ph type="body" sz="half" idx="2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latin typeface="TT Hoves"/>
              </a:rPr>
              <a:t>&lt;1-4097&gt;</a:t>
            </a:r>
            <a:endParaRPr lang="ru-RU" sz="1800" dirty="0">
              <a:latin typeface="TT Hoves"/>
            </a:endParaRPr>
          </a:p>
        </p:txBody>
      </p:sp>
      <p:sp>
        <p:nvSpPr>
          <p:cNvPr id="19" name="Текст 18"/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en-US" sz="2000" dirty="0" smtClean="0">
                <a:latin typeface="TT Hoves"/>
              </a:rPr>
              <a:t>Maximum</a:t>
            </a:r>
            <a:endParaRPr lang="ru-RU" sz="2000" dirty="0">
              <a:latin typeface="TT Hoves"/>
            </a:endParaRPr>
          </a:p>
        </p:txBody>
      </p:sp>
      <p:sp>
        <p:nvSpPr>
          <p:cNvPr id="20" name="Текст 19"/>
          <p:cNvSpPr>
            <a:spLocks noGrp="1"/>
          </p:cNvSpPr>
          <p:nvPr>
            <p:ph type="body" sz="half" idx="23"/>
          </p:nvPr>
        </p:nvSpPr>
        <p:spPr>
          <a:xfrm>
            <a:off x="6144551" y="4625356"/>
            <a:ext cx="2441511" cy="160182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TT Hoves"/>
              </a:rPr>
              <a:t>Protect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TT Hoves"/>
              </a:rPr>
              <a:t>Restrict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 smtClean="0">
                <a:latin typeface="TT Hoves"/>
              </a:rPr>
              <a:t>Shutdown</a:t>
            </a:r>
            <a:endParaRPr lang="ru-RU" sz="1800" dirty="0">
              <a:latin typeface="TT Hoves"/>
            </a:endParaRPr>
          </a:p>
        </p:txBody>
      </p:sp>
      <p:sp>
        <p:nvSpPr>
          <p:cNvPr id="21" name="Текст 20"/>
          <p:cNvSpPr>
            <a:spLocks noGrp="1"/>
          </p:cNvSpPr>
          <p:nvPr>
            <p:ph type="body" sz="half" idx="24"/>
          </p:nvPr>
        </p:nvSpPr>
        <p:spPr>
          <a:xfrm>
            <a:off x="6143442" y="4131210"/>
            <a:ext cx="2442129" cy="693580"/>
          </a:xfrm>
        </p:spPr>
        <p:txBody>
          <a:bodyPr/>
          <a:lstStyle/>
          <a:p>
            <a:r>
              <a:rPr lang="en-US" sz="2000" dirty="0" smtClean="0">
                <a:latin typeface="TT Hoves"/>
              </a:rPr>
              <a:t>Violation</a:t>
            </a:r>
            <a:endParaRPr lang="ru-RU" sz="2000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75418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378939" y="2140603"/>
            <a:ext cx="8732215" cy="3632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>
                <a:latin typeface="TT Hoves"/>
              </a:rPr>
              <a:t>Задача: ввести один адрес вручную, остальные адреса запоминать динамически. При этом на инциденты реагировать отключением порта</a:t>
            </a:r>
          </a:p>
          <a:p>
            <a:pPr marL="0" indent="0">
              <a:buNone/>
            </a:pPr>
            <a:r>
              <a:rPr lang="ru-RU" sz="2000" dirty="0" smtClean="0">
                <a:latin typeface="TT Hoves"/>
              </a:rPr>
              <a:t/>
            </a:r>
            <a:br>
              <a:rPr lang="ru-RU" sz="2000" dirty="0" smtClean="0">
                <a:latin typeface="TT Hoves"/>
              </a:rPr>
            </a:br>
            <a:r>
              <a:rPr lang="ru-RU" sz="2000" dirty="0" smtClean="0">
                <a:latin typeface="TT Hoves"/>
              </a:rPr>
              <a:t>Тогда получаются следующие настройки:</a:t>
            </a:r>
          </a:p>
          <a:p>
            <a:pPr marL="0" indent="0">
              <a:buNone/>
            </a:pPr>
            <a:r>
              <a:rPr lang="en-US" sz="2000" dirty="0">
                <a:latin typeface="TT Hoves"/>
              </a:rPr>
              <a:t>Switch(</a:t>
            </a:r>
            <a:r>
              <a:rPr lang="en-US" sz="2000" dirty="0" err="1">
                <a:latin typeface="TT Hoves"/>
              </a:rPr>
              <a:t>config</a:t>
            </a:r>
            <a:r>
              <a:rPr lang="en-US" sz="2000" dirty="0">
                <a:latin typeface="TT Hoves"/>
              </a:rPr>
              <a:t>-if)#</a:t>
            </a:r>
            <a:r>
              <a:rPr lang="en-US" sz="2000" dirty="0" err="1">
                <a:latin typeface="TT Hoves"/>
              </a:rPr>
              <a:t>switchport</a:t>
            </a:r>
            <a:r>
              <a:rPr lang="en-US" sz="2000" dirty="0">
                <a:latin typeface="TT Hoves"/>
              </a:rPr>
              <a:t> port-security</a:t>
            </a:r>
            <a:br>
              <a:rPr lang="en-US" sz="2000" dirty="0">
                <a:latin typeface="TT Hoves"/>
              </a:rPr>
            </a:br>
            <a:r>
              <a:rPr lang="en-US" sz="2000" dirty="0">
                <a:latin typeface="TT Hoves"/>
              </a:rPr>
              <a:t>Switch(</a:t>
            </a:r>
            <a:r>
              <a:rPr lang="en-US" sz="2000" dirty="0" err="1">
                <a:latin typeface="TT Hoves"/>
              </a:rPr>
              <a:t>config</a:t>
            </a:r>
            <a:r>
              <a:rPr lang="en-US" sz="2000" dirty="0">
                <a:latin typeface="TT Hoves"/>
              </a:rPr>
              <a:t>-if)#</a:t>
            </a:r>
            <a:r>
              <a:rPr lang="en-US" sz="2000" dirty="0" err="1">
                <a:latin typeface="TT Hoves"/>
              </a:rPr>
              <a:t>switchport</a:t>
            </a:r>
            <a:r>
              <a:rPr lang="en-US" sz="2000" dirty="0">
                <a:latin typeface="TT Hoves"/>
              </a:rPr>
              <a:t> port-security maximum </a:t>
            </a:r>
            <a:r>
              <a:rPr lang="ru-RU" sz="2000" dirty="0" smtClean="0">
                <a:latin typeface="TT Hoves"/>
              </a:rPr>
              <a:t>4</a:t>
            </a:r>
            <a:r>
              <a:rPr lang="en-US" sz="2000" dirty="0">
                <a:latin typeface="TT Hoves"/>
              </a:rPr>
              <a:t/>
            </a:r>
            <a:br>
              <a:rPr lang="en-US" sz="2000" dirty="0">
                <a:latin typeface="TT Hoves"/>
              </a:rPr>
            </a:br>
            <a:r>
              <a:rPr lang="en-US" sz="2000" dirty="0">
                <a:latin typeface="TT Hoves"/>
              </a:rPr>
              <a:t>Switch(</a:t>
            </a:r>
            <a:r>
              <a:rPr lang="en-US" sz="2000" dirty="0" err="1">
                <a:latin typeface="TT Hoves"/>
              </a:rPr>
              <a:t>config</a:t>
            </a:r>
            <a:r>
              <a:rPr lang="en-US" sz="2000" dirty="0">
                <a:latin typeface="TT Hoves"/>
              </a:rPr>
              <a:t>-if)#</a:t>
            </a:r>
            <a:r>
              <a:rPr lang="en-US" sz="2000" dirty="0" err="1">
                <a:latin typeface="TT Hoves"/>
              </a:rPr>
              <a:t>switchport</a:t>
            </a:r>
            <a:r>
              <a:rPr lang="en-US" sz="2000" dirty="0">
                <a:latin typeface="TT Hoves"/>
              </a:rPr>
              <a:t> port-security mac-address 0005.5E80.22A3</a:t>
            </a:r>
            <a:br>
              <a:rPr lang="en-US" sz="2000" dirty="0">
                <a:latin typeface="TT Hoves"/>
              </a:rPr>
            </a:br>
            <a:r>
              <a:rPr lang="en-US" sz="2000" dirty="0">
                <a:latin typeface="TT Hoves"/>
              </a:rPr>
              <a:t>Switch(</a:t>
            </a:r>
            <a:r>
              <a:rPr lang="en-US" sz="2000" dirty="0" err="1">
                <a:latin typeface="TT Hoves"/>
              </a:rPr>
              <a:t>config</a:t>
            </a:r>
            <a:r>
              <a:rPr lang="en-US" sz="2000" dirty="0">
                <a:latin typeface="TT Hoves"/>
              </a:rPr>
              <a:t>-if)#</a:t>
            </a:r>
            <a:r>
              <a:rPr lang="en-US" sz="2000" dirty="0" err="1">
                <a:latin typeface="TT Hoves"/>
              </a:rPr>
              <a:t>switchport</a:t>
            </a:r>
            <a:r>
              <a:rPr lang="en-US" sz="2000" dirty="0">
                <a:latin typeface="TT Hoves"/>
              </a:rPr>
              <a:t> port-security mac-address sticky</a:t>
            </a:r>
            <a:br>
              <a:rPr lang="en-US" sz="2000" dirty="0">
                <a:latin typeface="TT Hoves"/>
              </a:rPr>
            </a:br>
            <a:r>
              <a:rPr lang="en-US" sz="2000" dirty="0">
                <a:latin typeface="TT Hoves"/>
              </a:rPr>
              <a:t>Switch(</a:t>
            </a:r>
            <a:r>
              <a:rPr lang="en-US" sz="2000" dirty="0" err="1">
                <a:latin typeface="TT Hoves"/>
              </a:rPr>
              <a:t>config</a:t>
            </a:r>
            <a:r>
              <a:rPr lang="en-US" sz="2000" dirty="0">
                <a:latin typeface="TT Hoves"/>
              </a:rPr>
              <a:t>-if)#</a:t>
            </a:r>
            <a:r>
              <a:rPr lang="en-US" sz="2000" dirty="0" err="1">
                <a:latin typeface="TT Hoves"/>
              </a:rPr>
              <a:t>switchport</a:t>
            </a:r>
            <a:r>
              <a:rPr lang="en-US" sz="2000" dirty="0">
                <a:latin typeface="TT Hoves"/>
              </a:rPr>
              <a:t> port-security violation </a:t>
            </a:r>
            <a:r>
              <a:rPr lang="en-US" sz="2000" dirty="0" smtClean="0">
                <a:latin typeface="TT Hoves"/>
              </a:rPr>
              <a:t>shutdown</a:t>
            </a:r>
            <a:endParaRPr lang="ru-RU" sz="2000" dirty="0">
              <a:latin typeface="TT Hoves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Настройка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Port Security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 smtClean="0">
                <a:latin typeface="TT Hoves" pitchFamily="50" charset="-52"/>
              </a:rPr>
              <a:t>Безопасность локальной сети</a:t>
            </a:r>
            <a:endParaRPr lang="ru-RU" dirty="0">
              <a:latin typeface="TT Hoves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999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2859</TotalTime>
  <Words>1700</Words>
  <Application>Microsoft Office PowerPoint</Application>
  <PresentationFormat>Произвольный</PresentationFormat>
  <Paragraphs>345</Paragraphs>
  <Slides>30</Slides>
  <Notes>22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Тема Office</vt:lpstr>
      <vt:lpstr>Безопасность локальной сети</vt:lpstr>
      <vt:lpstr>Защита коммутаторов</vt:lpstr>
      <vt:lpstr>Port security</vt:lpstr>
      <vt:lpstr>Port security</vt:lpstr>
      <vt:lpstr>Безопасные MAC-адреса </vt:lpstr>
      <vt:lpstr>Режимы реагирования</vt:lpstr>
      <vt:lpstr>Настройка Port Security</vt:lpstr>
      <vt:lpstr>Настройка Port Security</vt:lpstr>
      <vt:lpstr>Настройка Port Security</vt:lpstr>
      <vt:lpstr>Rogue DHCP Server</vt:lpstr>
      <vt:lpstr>Защита от Rogue DHCP Server</vt:lpstr>
      <vt:lpstr>DHCP starvation</vt:lpstr>
      <vt:lpstr>DHCP starvation</vt:lpstr>
      <vt:lpstr>Защита от  DHCP starvation</vt:lpstr>
      <vt:lpstr>CAM-table overflow</vt:lpstr>
      <vt:lpstr>Защита от  CAM-table overflow</vt:lpstr>
      <vt:lpstr>VLAN Hopping</vt:lpstr>
      <vt:lpstr>Switch Spoofing &amp;  Double Tagging</vt:lpstr>
      <vt:lpstr>MAC-Spoofing  и защита от него</vt:lpstr>
      <vt:lpstr>Защита  сегментов сети</vt:lpstr>
      <vt:lpstr>ACL</vt:lpstr>
      <vt:lpstr>Преимущества ACL</vt:lpstr>
      <vt:lpstr>Standard vs Extended</vt:lpstr>
      <vt:lpstr>Стандартный список доступа</vt:lpstr>
      <vt:lpstr>Расширенный список доступа</vt:lpstr>
      <vt:lpstr>Расширенный список доступа</vt:lpstr>
      <vt:lpstr>Пример настройки ACL</vt:lpstr>
      <vt:lpstr>Пример настройки ACL</vt:lpstr>
      <vt:lpstr>Пример настройки ACL</vt:lpstr>
      <vt:lpstr>Спасибо 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Софроновы</dc:creator>
  <cp:lastModifiedBy>Анна</cp:lastModifiedBy>
  <cp:revision>199</cp:revision>
  <dcterms:created xsi:type="dcterms:W3CDTF">2021-06-05T14:52:40Z</dcterms:created>
  <dcterms:modified xsi:type="dcterms:W3CDTF">2022-04-29T09:45:58Z</dcterms:modified>
</cp:coreProperties>
</file>